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57" r:id="rId3"/>
  </p:sldIdLst>
  <p:sldSz cx="9144000" cy="6858000" type="screen4x3"/>
  <p:notesSz cx="6881813" cy="9296400"/>
  <p:defaultTextStyle>
    <a:defPPr>
      <a:defRPr lang="es-E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615" autoAdjust="0"/>
    <p:restoredTop sz="86402" autoAdjust="0"/>
  </p:normalViewPr>
  <p:slideViewPr>
    <p:cSldViewPr>
      <p:cViewPr>
        <p:scale>
          <a:sx n="121" d="100"/>
          <a:sy n="121" d="100"/>
        </p:scale>
        <p:origin x="-15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0" d="100"/>
          <a:sy n="80" d="100"/>
        </p:scale>
        <p:origin x="-1992" y="-84"/>
      </p:cViewPr>
      <p:guideLst>
        <p:guide orient="horz" pos="2928"/>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418" cy="464205"/>
          </a:xfrm>
          <a:prstGeom prst="rect">
            <a:avLst/>
          </a:prstGeom>
        </p:spPr>
        <p:txBody>
          <a:bodyPr vert="horz" lIns="85341" tIns="42670" rIns="85341" bIns="42670" rtlCol="0"/>
          <a:lstStyle>
            <a:lvl1pPr algn="l">
              <a:defRPr sz="1100"/>
            </a:lvl1pPr>
          </a:lstStyle>
          <a:p>
            <a:endParaRPr lang="es-ES"/>
          </a:p>
        </p:txBody>
      </p:sp>
      <p:sp>
        <p:nvSpPr>
          <p:cNvPr id="3" name="2 Marcador de fecha"/>
          <p:cNvSpPr>
            <a:spLocks noGrp="1"/>
          </p:cNvSpPr>
          <p:nvPr>
            <p:ph type="dt" sz="quarter" idx="1"/>
          </p:nvPr>
        </p:nvSpPr>
        <p:spPr>
          <a:xfrm>
            <a:off x="3897902" y="0"/>
            <a:ext cx="2982418" cy="464205"/>
          </a:xfrm>
          <a:prstGeom prst="rect">
            <a:avLst/>
          </a:prstGeom>
        </p:spPr>
        <p:txBody>
          <a:bodyPr vert="horz" lIns="85341" tIns="42670" rIns="85341" bIns="42670" rtlCol="0"/>
          <a:lstStyle>
            <a:lvl1pPr algn="r">
              <a:defRPr sz="1100"/>
            </a:lvl1pPr>
          </a:lstStyle>
          <a:p>
            <a:fld id="{F105A73B-5B83-4CC3-A057-D4BD71FDFB3F}" type="datetimeFigureOut">
              <a:rPr lang="es-ES" smtClean="0"/>
              <a:pPr/>
              <a:t>28/07/2016</a:t>
            </a:fld>
            <a:endParaRPr lang="es-ES"/>
          </a:p>
        </p:txBody>
      </p:sp>
      <p:sp>
        <p:nvSpPr>
          <p:cNvPr id="4" name="3 Marcador de pie de página"/>
          <p:cNvSpPr>
            <a:spLocks noGrp="1"/>
          </p:cNvSpPr>
          <p:nvPr>
            <p:ph type="ftr" sz="quarter" idx="2"/>
          </p:nvPr>
        </p:nvSpPr>
        <p:spPr>
          <a:xfrm>
            <a:off x="0" y="8830659"/>
            <a:ext cx="2982418" cy="464205"/>
          </a:xfrm>
          <a:prstGeom prst="rect">
            <a:avLst/>
          </a:prstGeom>
        </p:spPr>
        <p:txBody>
          <a:bodyPr vert="horz" lIns="85341" tIns="42670" rIns="85341" bIns="42670" rtlCol="0" anchor="b"/>
          <a:lstStyle>
            <a:lvl1pPr algn="l">
              <a:defRPr sz="1100"/>
            </a:lvl1pPr>
          </a:lstStyle>
          <a:p>
            <a:endParaRPr lang="es-ES"/>
          </a:p>
        </p:txBody>
      </p:sp>
      <p:sp>
        <p:nvSpPr>
          <p:cNvPr id="5" name="4 Marcador de número de diapositiva"/>
          <p:cNvSpPr>
            <a:spLocks noGrp="1"/>
          </p:cNvSpPr>
          <p:nvPr>
            <p:ph type="sldNum" sz="quarter" idx="3"/>
          </p:nvPr>
        </p:nvSpPr>
        <p:spPr>
          <a:xfrm>
            <a:off x="3897902" y="8830659"/>
            <a:ext cx="2982418" cy="464205"/>
          </a:xfrm>
          <a:prstGeom prst="rect">
            <a:avLst/>
          </a:prstGeom>
        </p:spPr>
        <p:txBody>
          <a:bodyPr vert="horz" lIns="85341" tIns="42670" rIns="85341" bIns="42670" rtlCol="0" anchor="b"/>
          <a:lstStyle>
            <a:lvl1pPr algn="r">
              <a:defRPr sz="1100"/>
            </a:lvl1pPr>
          </a:lstStyle>
          <a:p>
            <a:fld id="{0D508EED-77B0-4D11-8ECE-09806B87A547}" type="slidenum">
              <a:rPr lang="es-ES" smtClean="0"/>
              <a:pPr/>
              <a:t>‹Nº›</a:t>
            </a:fld>
            <a:endParaRPr lang="es-ES"/>
          </a:p>
        </p:txBody>
      </p:sp>
    </p:spTree>
    <p:extLst>
      <p:ext uri="{BB962C8B-B14F-4D97-AF65-F5344CB8AC3E}">
        <p14:creationId xmlns:p14="http://schemas.microsoft.com/office/powerpoint/2010/main" val="3586182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418" cy="464205"/>
          </a:xfrm>
          <a:prstGeom prst="rect">
            <a:avLst/>
          </a:prstGeom>
        </p:spPr>
        <p:txBody>
          <a:bodyPr vert="horz" lIns="85341" tIns="42670" rIns="85341" bIns="42670" rtlCol="0"/>
          <a:lstStyle>
            <a:lvl1pPr algn="l">
              <a:defRPr sz="1100"/>
            </a:lvl1pPr>
          </a:lstStyle>
          <a:p>
            <a:endParaRPr lang="es-ES"/>
          </a:p>
        </p:txBody>
      </p:sp>
      <p:sp>
        <p:nvSpPr>
          <p:cNvPr id="3" name="2 Marcador de fecha"/>
          <p:cNvSpPr>
            <a:spLocks noGrp="1"/>
          </p:cNvSpPr>
          <p:nvPr>
            <p:ph type="dt" idx="1"/>
          </p:nvPr>
        </p:nvSpPr>
        <p:spPr>
          <a:xfrm>
            <a:off x="3897902" y="0"/>
            <a:ext cx="2982418" cy="464205"/>
          </a:xfrm>
          <a:prstGeom prst="rect">
            <a:avLst/>
          </a:prstGeom>
        </p:spPr>
        <p:txBody>
          <a:bodyPr vert="horz" lIns="85341" tIns="42670" rIns="85341" bIns="42670" rtlCol="0"/>
          <a:lstStyle>
            <a:lvl1pPr algn="r">
              <a:defRPr sz="1100"/>
            </a:lvl1pPr>
          </a:lstStyle>
          <a:p>
            <a:fld id="{2CE45FA2-0011-4316-A686-68C91AADBF91}" type="datetimeFigureOut">
              <a:rPr lang="es-ES" smtClean="0"/>
              <a:pPr/>
              <a:t>28/07/2016</a:t>
            </a:fld>
            <a:endParaRPr lang="es-ES"/>
          </a:p>
        </p:txBody>
      </p:sp>
      <p:sp>
        <p:nvSpPr>
          <p:cNvPr id="4" name="3 Marcador de imagen de diapositiva"/>
          <p:cNvSpPr>
            <a:spLocks noGrp="1" noRot="1" noChangeAspect="1"/>
          </p:cNvSpPr>
          <p:nvPr>
            <p:ph type="sldImg" idx="2"/>
          </p:nvPr>
        </p:nvSpPr>
        <p:spPr>
          <a:xfrm>
            <a:off x="1116013" y="698500"/>
            <a:ext cx="4649787" cy="3486150"/>
          </a:xfrm>
          <a:prstGeom prst="rect">
            <a:avLst/>
          </a:prstGeom>
          <a:noFill/>
          <a:ln w="12700">
            <a:solidFill>
              <a:prstClr val="black"/>
            </a:solidFill>
          </a:ln>
        </p:spPr>
        <p:txBody>
          <a:bodyPr vert="horz" lIns="85341" tIns="42670" rIns="85341" bIns="42670" rtlCol="0" anchor="ctr"/>
          <a:lstStyle/>
          <a:p>
            <a:endParaRPr lang="es-ES"/>
          </a:p>
        </p:txBody>
      </p:sp>
      <p:sp>
        <p:nvSpPr>
          <p:cNvPr id="5" name="4 Marcador de notas"/>
          <p:cNvSpPr>
            <a:spLocks noGrp="1"/>
          </p:cNvSpPr>
          <p:nvPr>
            <p:ph type="body" sz="quarter" idx="3"/>
          </p:nvPr>
        </p:nvSpPr>
        <p:spPr>
          <a:xfrm>
            <a:off x="688481" y="4416099"/>
            <a:ext cx="5504853" cy="4182457"/>
          </a:xfrm>
          <a:prstGeom prst="rect">
            <a:avLst/>
          </a:prstGeom>
        </p:spPr>
        <p:txBody>
          <a:bodyPr vert="horz" lIns="85341" tIns="42670" rIns="85341" bIns="4267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830659"/>
            <a:ext cx="2982418" cy="464205"/>
          </a:xfrm>
          <a:prstGeom prst="rect">
            <a:avLst/>
          </a:prstGeom>
        </p:spPr>
        <p:txBody>
          <a:bodyPr vert="horz" lIns="85341" tIns="42670" rIns="85341" bIns="42670" rtlCol="0" anchor="b"/>
          <a:lstStyle>
            <a:lvl1pPr algn="l">
              <a:defRPr sz="1100"/>
            </a:lvl1pPr>
          </a:lstStyle>
          <a:p>
            <a:endParaRPr lang="es-ES"/>
          </a:p>
        </p:txBody>
      </p:sp>
      <p:sp>
        <p:nvSpPr>
          <p:cNvPr id="7" name="6 Marcador de número de diapositiva"/>
          <p:cNvSpPr>
            <a:spLocks noGrp="1"/>
          </p:cNvSpPr>
          <p:nvPr>
            <p:ph type="sldNum" sz="quarter" idx="5"/>
          </p:nvPr>
        </p:nvSpPr>
        <p:spPr>
          <a:xfrm>
            <a:off x="3897902" y="8830659"/>
            <a:ext cx="2982418" cy="464205"/>
          </a:xfrm>
          <a:prstGeom prst="rect">
            <a:avLst/>
          </a:prstGeom>
        </p:spPr>
        <p:txBody>
          <a:bodyPr vert="horz" lIns="85341" tIns="42670" rIns="85341" bIns="42670" rtlCol="0" anchor="b"/>
          <a:lstStyle>
            <a:lvl1pPr algn="r">
              <a:defRPr sz="1100"/>
            </a:lvl1pPr>
          </a:lstStyle>
          <a:p>
            <a:fld id="{4A3B7268-3BE7-4F5C-B374-E19324EA73C6}" type="slidenum">
              <a:rPr lang="es-ES" smtClean="0"/>
              <a:pPr/>
              <a:t>‹Nº›</a:t>
            </a:fld>
            <a:endParaRPr lang="es-ES"/>
          </a:p>
        </p:txBody>
      </p:sp>
    </p:spTree>
    <p:extLst>
      <p:ext uri="{BB962C8B-B14F-4D97-AF65-F5344CB8AC3E}">
        <p14:creationId xmlns:p14="http://schemas.microsoft.com/office/powerpoint/2010/main" val="1938971459"/>
      </p:ext>
    </p:extLst>
  </p:cSld>
  <p:clrMap bg1="lt1" tx1="dk1" bg2="lt2" tx2="dk2" accent1="accent1" accent2="accent2" accent3="accent3" accent4="accent4" accent5="accent5" accent6="accent6" hlink="hlink" folHlink="folHlink"/>
  <p:notesStyle>
    <a:lvl1pPr marL="0" algn="l" defTabSz="914290" rtl="0" eaLnBrk="1" latinLnBrk="0" hangingPunct="1">
      <a:defRPr sz="1200" kern="1200">
        <a:solidFill>
          <a:schemeClr val="tx1"/>
        </a:solidFill>
        <a:latin typeface="+mn-lt"/>
        <a:ea typeface="+mn-ea"/>
        <a:cs typeface="+mn-cs"/>
      </a:defRPr>
    </a:lvl1pPr>
    <a:lvl2pPr marL="457145" algn="l" defTabSz="914290" rtl="0" eaLnBrk="1" latinLnBrk="0" hangingPunct="1">
      <a:defRPr sz="1200" kern="1200">
        <a:solidFill>
          <a:schemeClr val="tx1"/>
        </a:solidFill>
        <a:latin typeface="+mn-lt"/>
        <a:ea typeface="+mn-ea"/>
        <a:cs typeface="+mn-cs"/>
      </a:defRPr>
    </a:lvl2pPr>
    <a:lvl3pPr marL="914290" algn="l" defTabSz="914290" rtl="0" eaLnBrk="1" latinLnBrk="0" hangingPunct="1">
      <a:defRPr sz="1200" kern="1200">
        <a:solidFill>
          <a:schemeClr val="tx1"/>
        </a:solidFill>
        <a:latin typeface="+mn-lt"/>
        <a:ea typeface="+mn-ea"/>
        <a:cs typeface="+mn-cs"/>
      </a:defRPr>
    </a:lvl3pPr>
    <a:lvl4pPr marL="1371435" algn="l" defTabSz="914290" rtl="0" eaLnBrk="1" latinLnBrk="0" hangingPunct="1">
      <a:defRPr sz="1200" kern="1200">
        <a:solidFill>
          <a:schemeClr val="tx1"/>
        </a:solidFill>
        <a:latin typeface="+mn-lt"/>
        <a:ea typeface="+mn-ea"/>
        <a:cs typeface="+mn-cs"/>
      </a:defRPr>
    </a:lvl4pPr>
    <a:lvl5pPr marL="1828581" algn="l" defTabSz="914290" rtl="0" eaLnBrk="1" latinLnBrk="0" hangingPunct="1">
      <a:defRPr sz="1200" kern="1200">
        <a:solidFill>
          <a:schemeClr val="tx1"/>
        </a:solidFill>
        <a:latin typeface="+mn-lt"/>
        <a:ea typeface="+mn-ea"/>
        <a:cs typeface="+mn-cs"/>
      </a:defRPr>
    </a:lvl5pPr>
    <a:lvl6pPr marL="2285726" algn="l" defTabSz="914290" rtl="0" eaLnBrk="1" latinLnBrk="0" hangingPunct="1">
      <a:defRPr sz="1200" kern="1200">
        <a:solidFill>
          <a:schemeClr val="tx1"/>
        </a:solidFill>
        <a:latin typeface="+mn-lt"/>
        <a:ea typeface="+mn-ea"/>
        <a:cs typeface="+mn-cs"/>
      </a:defRPr>
    </a:lvl6pPr>
    <a:lvl7pPr marL="2742871" algn="l" defTabSz="914290" rtl="0" eaLnBrk="1" latinLnBrk="0" hangingPunct="1">
      <a:defRPr sz="1200" kern="1200">
        <a:solidFill>
          <a:schemeClr val="tx1"/>
        </a:solidFill>
        <a:latin typeface="+mn-lt"/>
        <a:ea typeface="+mn-ea"/>
        <a:cs typeface="+mn-cs"/>
      </a:defRPr>
    </a:lvl7pPr>
    <a:lvl8pPr marL="3200016" algn="l" defTabSz="914290" rtl="0" eaLnBrk="1" latinLnBrk="0" hangingPunct="1">
      <a:defRPr sz="1200" kern="1200">
        <a:solidFill>
          <a:schemeClr val="tx1"/>
        </a:solidFill>
        <a:latin typeface="+mn-lt"/>
        <a:ea typeface="+mn-ea"/>
        <a:cs typeface="+mn-cs"/>
      </a:defRPr>
    </a:lvl8pPr>
    <a:lvl9pPr marL="3657161" algn="l" defTabSz="91429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45" indent="0" algn="ctr">
              <a:buNone/>
              <a:defRPr>
                <a:solidFill>
                  <a:schemeClr val="tx1">
                    <a:tint val="75000"/>
                  </a:schemeClr>
                </a:solidFill>
              </a:defRPr>
            </a:lvl2pPr>
            <a:lvl3pPr marL="914290" indent="0" algn="ctr">
              <a:buNone/>
              <a:defRPr>
                <a:solidFill>
                  <a:schemeClr val="tx1">
                    <a:tint val="75000"/>
                  </a:schemeClr>
                </a:solidFill>
              </a:defRPr>
            </a:lvl3pPr>
            <a:lvl4pPr marL="1371435" indent="0" algn="ctr">
              <a:buNone/>
              <a:defRPr>
                <a:solidFill>
                  <a:schemeClr val="tx1">
                    <a:tint val="75000"/>
                  </a:schemeClr>
                </a:solidFill>
              </a:defRPr>
            </a:lvl4pPr>
            <a:lvl5pPr marL="1828581" indent="0" algn="ctr">
              <a:buNone/>
              <a:defRPr>
                <a:solidFill>
                  <a:schemeClr val="tx1">
                    <a:tint val="75000"/>
                  </a:schemeClr>
                </a:solidFill>
              </a:defRPr>
            </a:lvl5pPr>
            <a:lvl6pPr marL="2285726" indent="0" algn="ctr">
              <a:buNone/>
              <a:defRPr>
                <a:solidFill>
                  <a:schemeClr val="tx1">
                    <a:tint val="75000"/>
                  </a:schemeClr>
                </a:solidFill>
              </a:defRPr>
            </a:lvl6pPr>
            <a:lvl7pPr marL="2742871" indent="0" algn="ctr">
              <a:buNone/>
              <a:defRPr>
                <a:solidFill>
                  <a:schemeClr val="tx1">
                    <a:tint val="75000"/>
                  </a:schemeClr>
                </a:solidFill>
              </a:defRPr>
            </a:lvl7pPr>
            <a:lvl8pPr marL="3200016" indent="0" algn="ctr">
              <a:buNone/>
              <a:defRPr>
                <a:solidFill>
                  <a:schemeClr val="tx1">
                    <a:tint val="75000"/>
                  </a:schemeClr>
                </a:solidFill>
              </a:defRPr>
            </a:lvl8pPr>
            <a:lvl9pPr marL="3657161"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1772329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865922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353028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767262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1"/>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45" indent="0">
              <a:buNone/>
              <a:defRPr sz="1800">
                <a:solidFill>
                  <a:schemeClr val="tx1">
                    <a:tint val="75000"/>
                  </a:schemeClr>
                </a:solidFill>
              </a:defRPr>
            </a:lvl2pPr>
            <a:lvl3pPr marL="914290" indent="0">
              <a:buNone/>
              <a:defRPr sz="1600">
                <a:solidFill>
                  <a:schemeClr val="tx1">
                    <a:tint val="75000"/>
                  </a:schemeClr>
                </a:solidFill>
              </a:defRPr>
            </a:lvl3pPr>
            <a:lvl4pPr marL="1371435" indent="0">
              <a:buNone/>
              <a:defRPr sz="1400">
                <a:solidFill>
                  <a:schemeClr val="tx1">
                    <a:tint val="75000"/>
                  </a:schemeClr>
                </a:solidFill>
              </a:defRPr>
            </a:lvl4pPr>
            <a:lvl5pPr marL="1828581" indent="0">
              <a:buNone/>
              <a:defRPr sz="1400">
                <a:solidFill>
                  <a:schemeClr val="tx1">
                    <a:tint val="75000"/>
                  </a:schemeClr>
                </a:solidFill>
              </a:defRPr>
            </a:lvl5pPr>
            <a:lvl6pPr marL="2285726" indent="0">
              <a:buNone/>
              <a:defRPr sz="1400">
                <a:solidFill>
                  <a:schemeClr val="tx1">
                    <a:tint val="75000"/>
                  </a:schemeClr>
                </a:solidFill>
              </a:defRPr>
            </a:lvl6pPr>
            <a:lvl7pPr marL="2742871" indent="0">
              <a:buNone/>
              <a:defRPr sz="1400">
                <a:solidFill>
                  <a:schemeClr val="tx1">
                    <a:tint val="75000"/>
                  </a:schemeClr>
                </a:solidFill>
              </a:defRPr>
            </a:lvl7pPr>
            <a:lvl8pPr marL="3200016" indent="0">
              <a:buNone/>
              <a:defRPr sz="1400">
                <a:solidFill>
                  <a:schemeClr val="tx1">
                    <a:tint val="75000"/>
                  </a:schemeClr>
                </a:solidFill>
              </a:defRPr>
            </a:lvl8pPr>
            <a:lvl9pPr marL="3657161"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20083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335989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145" indent="0">
              <a:buNone/>
              <a:defRPr sz="2000" b="1"/>
            </a:lvl2pPr>
            <a:lvl3pPr marL="914290" indent="0">
              <a:buNone/>
              <a:defRPr sz="1800" b="1"/>
            </a:lvl3pPr>
            <a:lvl4pPr marL="1371435" indent="0">
              <a:buNone/>
              <a:defRPr sz="1600" b="1"/>
            </a:lvl4pPr>
            <a:lvl5pPr marL="1828581" indent="0">
              <a:buNone/>
              <a:defRPr sz="1600" b="1"/>
            </a:lvl5pPr>
            <a:lvl6pPr marL="2285726" indent="0">
              <a:buNone/>
              <a:defRPr sz="1600" b="1"/>
            </a:lvl6pPr>
            <a:lvl7pPr marL="2742871" indent="0">
              <a:buNone/>
              <a:defRPr sz="1600" b="1"/>
            </a:lvl7pPr>
            <a:lvl8pPr marL="3200016" indent="0">
              <a:buNone/>
              <a:defRPr sz="1600" b="1"/>
            </a:lvl8pPr>
            <a:lvl9pPr marL="3657161"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6" y="1535113"/>
            <a:ext cx="4041775" cy="639762"/>
          </a:xfrm>
        </p:spPr>
        <p:txBody>
          <a:bodyPr anchor="b"/>
          <a:lstStyle>
            <a:lvl1pPr marL="0" indent="0">
              <a:buNone/>
              <a:defRPr sz="2400" b="1"/>
            </a:lvl1pPr>
            <a:lvl2pPr marL="457145" indent="0">
              <a:buNone/>
              <a:defRPr sz="2000" b="1"/>
            </a:lvl2pPr>
            <a:lvl3pPr marL="914290" indent="0">
              <a:buNone/>
              <a:defRPr sz="1800" b="1"/>
            </a:lvl3pPr>
            <a:lvl4pPr marL="1371435" indent="0">
              <a:buNone/>
              <a:defRPr sz="1600" b="1"/>
            </a:lvl4pPr>
            <a:lvl5pPr marL="1828581" indent="0">
              <a:buNone/>
              <a:defRPr sz="1600" b="1"/>
            </a:lvl5pPr>
            <a:lvl6pPr marL="2285726" indent="0">
              <a:buNone/>
              <a:defRPr sz="1600" b="1"/>
            </a:lvl6pPr>
            <a:lvl7pPr marL="2742871" indent="0">
              <a:buNone/>
              <a:defRPr sz="1600" b="1"/>
            </a:lvl7pPr>
            <a:lvl8pPr marL="3200016" indent="0">
              <a:buNone/>
              <a:defRPr sz="1600" b="1"/>
            </a:lvl8pPr>
            <a:lvl9pPr marL="3657161"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510630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53178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209403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1" y="1435101"/>
            <a:ext cx="3008313" cy="4691063"/>
          </a:xfrm>
        </p:spPr>
        <p:txBody>
          <a:bodyPr/>
          <a:lstStyle>
            <a:lvl1pPr marL="0" indent="0">
              <a:buNone/>
              <a:defRPr sz="1400"/>
            </a:lvl1pPr>
            <a:lvl2pPr marL="457145" indent="0">
              <a:buNone/>
              <a:defRPr sz="1200"/>
            </a:lvl2pPr>
            <a:lvl3pPr marL="914290" indent="0">
              <a:buNone/>
              <a:defRPr sz="1000"/>
            </a:lvl3pPr>
            <a:lvl4pPr marL="1371435" indent="0">
              <a:buNone/>
              <a:defRPr sz="900"/>
            </a:lvl4pPr>
            <a:lvl5pPr marL="1828581" indent="0">
              <a:buNone/>
              <a:defRPr sz="900"/>
            </a:lvl5pPr>
            <a:lvl6pPr marL="2285726" indent="0">
              <a:buNone/>
              <a:defRPr sz="900"/>
            </a:lvl6pPr>
            <a:lvl7pPr marL="2742871" indent="0">
              <a:buNone/>
              <a:defRPr sz="900"/>
            </a:lvl7pPr>
            <a:lvl8pPr marL="3200016" indent="0">
              <a:buNone/>
              <a:defRPr sz="900"/>
            </a:lvl8pPr>
            <a:lvl9pPr marL="3657161"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779063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145" indent="0">
              <a:buNone/>
              <a:defRPr sz="2800"/>
            </a:lvl2pPr>
            <a:lvl3pPr marL="914290" indent="0">
              <a:buNone/>
              <a:defRPr sz="2400"/>
            </a:lvl3pPr>
            <a:lvl4pPr marL="1371435" indent="0">
              <a:buNone/>
              <a:defRPr sz="2000"/>
            </a:lvl4pPr>
            <a:lvl5pPr marL="1828581" indent="0">
              <a:buNone/>
              <a:defRPr sz="2000"/>
            </a:lvl5pPr>
            <a:lvl6pPr marL="2285726" indent="0">
              <a:buNone/>
              <a:defRPr sz="2000"/>
            </a:lvl6pPr>
            <a:lvl7pPr marL="2742871" indent="0">
              <a:buNone/>
              <a:defRPr sz="2000"/>
            </a:lvl7pPr>
            <a:lvl8pPr marL="3200016" indent="0">
              <a:buNone/>
              <a:defRPr sz="2000"/>
            </a:lvl8pPr>
            <a:lvl9pPr marL="3657161"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145" indent="0">
              <a:buNone/>
              <a:defRPr sz="1200"/>
            </a:lvl2pPr>
            <a:lvl3pPr marL="914290" indent="0">
              <a:buNone/>
              <a:defRPr sz="1000"/>
            </a:lvl3pPr>
            <a:lvl4pPr marL="1371435" indent="0">
              <a:buNone/>
              <a:defRPr sz="900"/>
            </a:lvl4pPr>
            <a:lvl5pPr marL="1828581" indent="0">
              <a:buNone/>
              <a:defRPr sz="900"/>
            </a:lvl5pPr>
            <a:lvl6pPr marL="2285726" indent="0">
              <a:buNone/>
              <a:defRPr sz="900"/>
            </a:lvl6pPr>
            <a:lvl7pPr marL="2742871" indent="0">
              <a:buNone/>
              <a:defRPr sz="900"/>
            </a:lvl7pPr>
            <a:lvl8pPr marL="3200016" indent="0">
              <a:buNone/>
              <a:defRPr sz="900"/>
            </a:lvl8pPr>
            <a:lvl9pPr marL="3657161"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E87B6D2-AAE5-445B-8FFF-FBD9BCED20E1}" type="datetimeFigureOut">
              <a:rPr lang="es-ES" smtClean="0"/>
              <a:pPr/>
              <a:t>28/07/2016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2F93998-883C-4156-94C1-5818BF66858E}" type="slidenum">
              <a:rPr lang="es-ES" smtClean="0"/>
              <a:pPr/>
              <a:t>‹Nº›</a:t>
            </a:fld>
            <a:endParaRPr lang="es-ES"/>
          </a:p>
        </p:txBody>
      </p:sp>
    </p:spTree>
    <p:extLst>
      <p:ext uri="{BB962C8B-B14F-4D97-AF65-F5344CB8AC3E}">
        <p14:creationId xmlns:p14="http://schemas.microsoft.com/office/powerpoint/2010/main" val="1732181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29" tIns="45715" rIns="91429" bIns="45715"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1"/>
            <a:ext cx="8229600" cy="4525963"/>
          </a:xfrm>
          <a:prstGeom prst="rect">
            <a:avLst/>
          </a:prstGeom>
        </p:spPr>
        <p:txBody>
          <a:bodyPr vert="horz" lIns="91429" tIns="45715" rIns="91429" bIns="4571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1"/>
            <a:ext cx="2133600" cy="365125"/>
          </a:xfrm>
          <a:prstGeom prst="rect">
            <a:avLst/>
          </a:prstGeom>
        </p:spPr>
        <p:txBody>
          <a:bodyPr vert="horz" lIns="91429" tIns="45715" rIns="91429" bIns="45715" rtlCol="0" anchor="ctr"/>
          <a:lstStyle>
            <a:lvl1pPr algn="l">
              <a:defRPr sz="1200">
                <a:solidFill>
                  <a:schemeClr val="tx1">
                    <a:tint val="75000"/>
                  </a:schemeClr>
                </a:solidFill>
              </a:defRPr>
            </a:lvl1pPr>
          </a:lstStyle>
          <a:p>
            <a:fld id="{FE87B6D2-AAE5-445B-8FFF-FBD9BCED20E1}" type="datetimeFigureOut">
              <a:rPr lang="es-ES" smtClean="0"/>
              <a:pPr/>
              <a:t>28/07/2016</a:t>
            </a:fld>
            <a:endParaRPr lang="es-ES"/>
          </a:p>
        </p:txBody>
      </p:sp>
      <p:sp>
        <p:nvSpPr>
          <p:cNvPr id="5" name="4 Marcador de pie de página"/>
          <p:cNvSpPr>
            <a:spLocks noGrp="1"/>
          </p:cNvSpPr>
          <p:nvPr>
            <p:ph type="ftr" sz="quarter" idx="3"/>
          </p:nvPr>
        </p:nvSpPr>
        <p:spPr>
          <a:xfrm>
            <a:off x="3124200" y="6356351"/>
            <a:ext cx="2895600" cy="365125"/>
          </a:xfrm>
          <a:prstGeom prst="rect">
            <a:avLst/>
          </a:prstGeom>
        </p:spPr>
        <p:txBody>
          <a:bodyPr vert="horz" lIns="91429" tIns="45715" rIns="91429" bIns="45715"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1"/>
            <a:ext cx="2133600" cy="365125"/>
          </a:xfrm>
          <a:prstGeom prst="rect">
            <a:avLst/>
          </a:prstGeom>
        </p:spPr>
        <p:txBody>
          <a:bodyPr vert="horz" lIns="91429" tIns="45715" rIns="91429" bIns="45715" rtlCol="0" anchor="ctr"/>
          <a:lstStyle>
            <a:lvl1pPr algn="r">
              <a:defRPr sz="1200">
                <a:solidFill>
                  <a:schemeClr val="tx1">
                    <a:tint val="75000"/>
                  </a:schemeClr>
                </a:solidFill>
              </a:defRPr>
            </a:lvl1pPr>
          </a:lstStyle>
          <a:p>
            <a:fld id="{B2F93998-883C-4156-94C1-5818BF66858E}" type="slidenum">
              <a:rPr lang="es-ES" smtClean="0"/>
              <a:pPr/>
              <a:t>‹Nº›</a:t>
            </a:fld>
            <a:endParaRPr lang="es-ES"/>
          </a:p>
        </p:txBody>
      </p:sp>
    </p:spTree>
    <p:extLst>
      <p:ext uri="{BB962C8B-B14F-4D97-AF65-F5344CB8AC3E}">
        <p14:creationId xmlns:p14="http://schemas.microsoft.com/office/powerpoint/2010/main" val="168690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290" rtl="0" eaLnBrk="1" latinLnBrk="0" hangingPunct="1">
        <a:spcBef>
          <a:spcPct val="0"/>
        </a:spcBef>
        <a:buNone/>
        <a:defRPr sz="4400" kern="1200">
          <a:solidFill>
            <a:schemeClr val="tx1"/>
          </a:solidFill>
          <a:latin typeface="+mj-lt"/>
          <a:ea typeface="+mj-ea"/>
          <a:cs typeface="+mj-cs"/>
        </a:defRPr>
      </a:lvl1pPr>
    </p:titleStyle>
    <p:bodyStyle>
      <a:lvl1pPr marL="342859" indent="-342859" algn="l" defTabSz="91429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61" indent="-285716" algn="l" defTabSz="91429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63" indent="-228573" algn="l" defTabSz="91429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08"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153"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298"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43"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89"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34" indent="-228573" algn="l" defTabSz="91429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0" y="0"/>
            <a:ext cx="9144000" cy="360040"/>
          </a:xfrm>
          <a:solidFill>
            <a:schemeClr val="tx1">
              <a:lumMod val="65000"/>
              <a:lumOff val="35000"/>
            </a:schemeClr>
          </a:solidFill>
        </p:spPr>
        <p:txBody>
          <a:bodyPr>
            <a:noAutofit/>
          </a:bodyPr>
          <a:lstStyle/>
          <a:p>
            <a:r>
              <a:rPr lang="es-ES" sz="1800" dirty="0" smtClean="0">
                <a:solidFill>
                  <a:schemeClr val="bg1"/>
                </a:solidFill>
                <a:latin typeface="Helvetica" pitchFamily="34" charset="0"/>
                <a:cs typeface="Helvetica" pitchFamily="34" charset="0"/>
              </a:rPr>
              <a:t>AC HOTEL BARCELONA FÓRUM</a:t>
            </a:r>
            <a:endParaRPr lang="es-ES" sz="1800" dirty="0">
              <a:solidFill>
                <a:schemeClr val="bg1"/>
              </a:solidFill>
              <a:latin typeface="Helvetica" pitchFamily="34" charset="0"/>
              <a:cs typeface="Helvetica" pitchFamily="34" charset="0"/>
            </a:endParaRPr>
          </a:p>
        </p:txBody>
      </p:sp>
      <p:graphicFrame>
        <p:nvGraphicFramePr>
          <p:cNvPr id="11" name="10 Marcador de contenido"/>
          <p:cNvGraphicFramePr>
            <a:graphicFrameLocks noGrp="1"/>
          </p:cNvGraphicFramePr>
          <p:nvPr>
            <p:ph sz="quarter" idx="4"/>
            <p:extLst>
              <p:ext uri="{D42A27DB-BD31-4B8C-83A1-F6EECF244321}">
                <p14:modId xmlns:p14="http://schemas.microsoft.com/office/powerpoint/2010/main" val="1150347836"/>
              </p:ext>
            </p:extLst>
          </p:nvPr>
        </p:nvGraphicFramePr>
        <p:xfrm>
          <a:off x="5148063" y="404664"/>
          <a:ext cx="3816425" cy="1506445"/>
        </p:xfrm>
        <a:graphic>
          <a:graphicData uri="http://schemas.openxmlformats.org/drawingml/2006/table">
            <a:tbl>
              <a:tblPr/>
              <a:tblGrid>
                <a:gridCol w="751265"/>
                <a:gridCol w="644988"/>
                <a:gridCol w="651585"/>
                <a:gridCol w="651585"/>
                <a:gridCol w="558501"/>
                <a:gridCol w="558501"/>
              </a:tblGrid>
              <a:tr h="295443">
                <a:tc rowSpan="7">
                  <a:txBody>
                    <a:bodyPr/>
                    <a:lstStyle/>
                    <a:p>
                      <a:pPr algn="ctr" fontAlgn="ctr"/>
                      <a:r>
                        <a:rPr lang="es-ES" sz="500" b="1" i="0" u="none" strike="noStrike" dirty="0">
                          <a:solidFill>
                            <a:srgbClr val="FFFFFF"/>
                          </a:solidFill>
                          <a:latin typeface="Helvetica"/>
                        </a:rPr>
                        <a:t>ROOM TYPES</a:t>
                      </a:r>
                    </a:p>
                  </a:txBody>
                  <a:tcPr marL="8968" marR="8968" marT="8968" marB="0" anchor="ctr">
                    <a:lnL>
                      <a:noFill/>
                    </a:lnL>
                    <a:lnR w="12700" cap="flat" cmpd="sng" algn="ctr">
                      <a:solidFill>
                        <a:srgbClr val="FFFFFF"/>
                      </a:solidFill>
                      <a:prstDash val="solid"/>
                      <a:round/>
                      <a:headEnd type="none" w="med" len="med"/>
                      <a:tailEnd type="none" w="med" len="med"/>
                    </a:lnR>
                    <a:lnT>
                      <a:noFill/>
                    </a:lnT>
                    <a:lnB>
                      <a:noFill/>
                    </a:lnB>
                    <a:solidFill>
                      <a:srgbClr val="5A5A5A"/>
                    </a:solidFill>
                  </a:tcPr>
                </a:tc>
                <a:tc>
                  <a:txBody>
                    <a:bodyPr/>
                    <a:lstStyle/>
                    <a:p>
                      <a:pPr algn="ctr" rtl="0" fontAlgn="ctr"/>
                      <a:r>
                        <a:rPr lang="es-ES" sz="700" b="1" i="0" u="none" strike="noStrike" dirty="0" err="1">
                          <a:solidFill>
                            <a:srgbClr val="FFFFFF"/>
                          </a:solidFill>
                          <a:latin typeface="Goudy Old Style"/>
                        </a:rPr>
                        <a:t>Room</a:t>
                      </a:r>
                      <a:r>
                        <a:rPr lang="es-ES" sz="700" b="1" i="0" u="none" strike="noStrike" dirty="0">
                          <a:solidFill>
                            <a:srgbClr val="FFFFFF"/>
                          </a:solidFill>
                          <a:latin typeface="Goudy Old Style"/>
                        </a:rPr>
                        <a:t> </a:t>
                      </a:r>
                      <a:r>
                        <a:rPr lang="es-ES" sz="700" b="1" i="0" u="none" strike="noStrike" dirty="0" err="1">
                          <a:solidFill>
                            <a:srgbClr val="FFFFFF"/>
                          </a:solidFill>
                          <a:latin typeface="Goudy Old Style"/>
                        </a:rPr>
                        <a:t>types</a:t>
                      </a:r>
                      <a:r>
                        <a:rPr lang="es-ES" sz="700" b="1" i="0" u="none" strike="noStrike" dirty="0">
                          <a:solidFill>
                            <a:srgbClr val="FFFFFF"/>
                          </a:solidFill>
                          <a:latin typeface="Goudy Old Style"/>
                        </a:rPr>
                        <a:t> </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A5A5A"/>
                    </a:solidFill>
                  </a:tcPr>
                </a:tc>
                <a:tc>
                  <a:txBody>
                    <a:bodyPr/>
                    <a:lstStyle/>
                    <a:p>
                      <a:pPr algn="ctr" rtl="0" fontAlgn="ctr"/>
                      <a:r>
                        <a:rPr lang="es-ES" sz="700" b="1" i="0" u="none" strike="noStrike" dirty="0">
                          <a:solidFill>
                            <a:srgbClr val="FFFFFF"/>
                          </a:solidFill>
                          <a:latin typeface="Goudy Old Style"/>
                        </a:rPr>
                        <a:t>Twin </a:t>
                      </a:r>
                      <a:r>
                        <a:rPr lang="es-ES" sz="700" b="1" i="0" u="none" strike="noStrike" dirty="0" err="1">
                          <a:solidFill>
                            <a:srgbClr val="FFFFFF"/>
                          </a:solidFill>
                          <a:latin typeface="Goudy Old Style"/>
                        </a:rPr>
                        <a:t>beds</a:t>
                      </a:r>
                      <a:endParaRPr lang="es-ES" sz="700" b="1" i="0" u="none" strike="noStrike" dirty="0">
                        <a:solidFill>
                          <a:srgbClr val="FFFFFF"/>
                        </a:solidFill>
                        <a:latin typeface="Goudy Old Style"/>
                      </a:endParaRP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A5A5A"/>
                    </a:solidFill>
                  </a:tcPr>
                </a:tc>
                <a:tc>
                  <a:txBody>
                    <a:bodyPr/>
                    <a:lstStyle/>
                    <a:p>
                      <a:pPr algn="ctr" rtl="0" fontAlgn="ctr"/>
                      <a:r>
                        <a:rPr lang="es-ES" sz="700" b="1" i="0" u="none" strike="noStrike" dirty="0" err="1">
                          <a:solidFill>
                            <a:srgbClr val="FFFFFF"/>
                          </a:solidFill>
                          <a:latin typeface="Goudy Old Style"/>
                        </a:rPr>
                        <a:t>Queen</a:t>
                      </a:r>
                      <a:r>
                        <a:rPr lang="es-ES" sz="700" b="1" i="0" u="none" strike="noStrike" dirty="0">
                          <a:solidFill>
                            <a:srgbClr val="FFFFFF"/>
                          </a:solidFill>
                          <a:latin typeface="Goudy Old Style"/>
                        </a:rPr>
                        <a:t> </a:t>
                      </a:r>
                      <a:r>
                        <a:rPr lang="es-ES" sz="700" b="1" i="0" u="none" strike="noStrike" dirty="0" err="1">
                          <a:solidFill>
                            <a:srgbClr val="FFFFFF"/>
                          </a:solidFill>
                          <a:latin typeface="Goudy Old Style"/>
                        </a:rPr>
                        <a:t>size</a:t>
                      </a:r>
                      <a:r>
                        <a:rPr lang="es-ES" sz="700" b="1" i="0" u="none" strike="noStrike" dirty="0">
                          <a:solidFill>
                            <a:srgbClr val="FFFFFF"/>
                          </a:solidFill>
                          <a:latin typeface="Goudy Old Style"/>
                        </a:rPr>
                        <a:t> </a:t>
                      </a:r>
                      <a:r>
                        <a:rPr lang="es-ES" sz="700" b="1" i="0" u="none" strike="noStrike" dirty="0" err="1">
                          <a:solidFill>
                            <a:srgbClr val="FFFFFF"/>
                          </a:solidFill>
                          <a:latin typeface="Goudy Old Style"/>
                        </a:rPr>
                        <a:t>bed</a:t>
                      </a:r>
                      <a:endParaRPr lang="es-ES" sz="700" b="1" i="0" u="none" strike="noStrike" dirty="0">
                        <a:solidFill>
                          <a:srgbClr val="FFFFFF"/>
                        </a:solidFill>
                        <a:latin typeface="Goudy Old Style"/>
                      </a:endParaRP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A5A5A"/>
                    </a:solidFill>
                  </a:tcPr>
                </a:tc>
                <a:tc>
                  <a:txBody>
                    <a:bodyPr/>
                    <a:lstStyle/>
                    <a:p>
                      <a:pPr algn="ctr" rtl="0" fontAlgn="ctr"/>
                      <a:r>
                        <a:rPr lang="es-ES" sz="700" b="1" i="0" u="none" strike="noStrike">
                          <a:solidFill>
                            <a:srgbClr val="FFFFFF"/>
                          </a:solidFill>
                          <a:latin typeface="Goudy Old Style"/>
                        </a:rPr>
                        <a:t>King size bed</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A5A5A"/>
                    </a:solidFill>
                  </a:tcPr>
                </a:tc>
                <a:tc>
                  <a:txBody>
                    <a:bodyPr/>
                    <a:lstStyle/>
                    <a:p>
                      <a:pPr algn="ctr" rtl="0" fontAlgn="ctr"/>
                      <a:r>
                        <a:rPr lang="es-ES" sz="700" b="1" i="0" u="none" strike="noStrike">
                          <a:solidFill>
                            <a:srgbClr val="FFFFFF"/>
                          </a:solidFill>
                          <a:latin typeface="Goudy Old Style"/>
                        </a:rPr>
                        <a:t>TOTAL</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A5A5A"/>
                    </a:solidFill>
                  </a:tcPr>
                </a:tc>
              </a:tr>
              <a:tr h="208613">
                <a:tc vMerge="1">
                  <a:txBody>
                    <a:bodyPr/>
                    <a:lstStyle/>
                    <a:p>
                      <a:endParaRPr lang="es-ES"/>
                    </a:p>
                  </a:txBody>
                  <a:tcPr/>
                </a:tc>
                <a:tc>
                  <a:txBody>
                    <a:bodyPr/>
                    <a:lstStyle/>
                    <a:p>
                      <a:pPr algn="ctr" rtl="0" fontAlgn="ctr"/>
                      <a:r>
                        <a:rPr lang="es-ES" sz="700" b="1" i="0" u="none" strike="noStrike" dirty="0">
                          <a:solidFill>
                            <a:srgbClr val="595959"/>
                          </a:solidFill>
                          <a:latin typeface="Goudy Old Style"/>
                        </a:rPr>
                        <a:t>Standard </a:t>
                      </a:r>
                      <a:r>
                        <a:rPr lang="es-ES" sz="700" b="1" i="0" u="none" strike="noStrike" dirty="0" err="1">
                          <a:solidFill>
                            <a:srgbClr val="595959"/>
                          </a:solidFill>
                          <a:latin typeface="Goudy Old Style"/>
                        </a:rPr>
                        <a:t>room</a:t>
                      </a:r>
                      <a:endParaRPr lang="es-ES" sz="700" b="1" i="0" u="none" strike="noStrike" dirty="0">
                        <a:solidFill>
                          <a:srgbClr val="595959"/>
                        </a:solidFill>
                        <a:latin typeface="Goudy Old Style"/>
                      </a:endParaRP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156</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84</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240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16024">
                <a:tc vMerge="1">
                  <a:txBody>
                    <a:bodyPr/>
                    <a:lstStyle/>
                    <a:p>
                      <a:endParaRPr lang="es-ES"/>
                    </a:p>
                  </a:txBody>
                  <a:tcPr/>
                </a:tc>
                <a:tc>
                  <a:txBody>
                    <a:bodyPr/>
                    <a:lstStyle/>
                    <a:p>
                      <a:pPr algn="ctr" rtl="0" fontAlgn="ctr"/>
                      <a:r>
                        <a:rPr lang="es-ES" sz="700" b="1" i="0" u="none" strike="noStrike">
                          <a:solidFill>
                            <a:srgbClr val="595959"/>
                          </a:solidFill>
                          <a:latin typeface="Goudy Old Style"/>
                        </a:rPr>
                        <a:t>City view room</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16</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32</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48</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16024">
                <a:tc vMerge="1">
                  <a:txBody>
                    <a:bodyPr/>
                    <a:lstStyle/>
                    <a:p>
                      <a:endParaRPr lang="es-ES"/>
                    </a:p>
                  </a:txBody>
                  <a:tcPr/>
                </a:tc>
                <a:tc>
                  <a:txBody>
                    <a:bodyPr/>
                    <a:lstStyle/>
                    <a:p>
                      <a:pPr algn="ctr" rtl="0" fontAlgn="ctr"/>
                      <a:r>
                        <a:rPr lang="es-ES" sz="700" b="1" i="0" u="none" strike="noStrike">
                          <a:solidFill>
                            <a:srgbClr val="595959"/>
                          </a:solidFill>
                          <a:latin typeface="Goudy Old Style"/>
                        </a:rPr>
                        <a:t>Ocean view rooms</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16</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16</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32</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56675">
                <a:tc vMerge="1">
                  <a:txBody>
                    <a:bodyPr/>
                    <a:lstStyle/>
                    <a:p>
                      <a:endParaRPr lang="es-ES"/>
                    </a:p>
                  </a:txBody>
                  <a:tcPr/>
                </a:tc>
                <a:tc>
                  <a:txBody>
                    <a:bodyPr/>
                    <a:lstStyle/>
                    <a:p>
                      <a:pPr algn="ctr" rtl="0" fontAlgn="ctr"/>
                      <a:r>
                        <a:rPr lang="es-ES" sz="700" b="1" i="0" u="none" strike="noStrike">
                          <a:solidFill>
                            <a:srgbClr val="595959"/>
                          </a:solidFill>
                          <a:latin typeface="Goudy Old Style"/>
                        </a:rPr>
                        <a:t>Junior Suites</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8</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32</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40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53681">
                <a:tc vMerge="1">
                  <a:txBody>
                    <a:bodyPr/>
                    <a:lstStyle/>
                    <a:p>
                      <a:endParaRPr lang="es-ES"/>
                    </a:p>
                  </a:txBody>
                  <a:tcPr/>
                </a:tc>
                <a:tc>
                  <a:txBody>
                    <a:bodyPr/>
                    <a:lstStyle/>
                    <a:p>
                      <a:pPr algn="ctr" rtl="0" fontAlgn="ctr"/>
                      <a:r>
                        <a:rPr lang="es-ES" sz="700" b="1" i="0" u="none" strike="noStrike">
                          <a:solidFill>
                            <a:srgbClr val="595959"/>
                          </a:solidFill>
                          <a:latin typeface="Goudy Old Style"/>
                        </a:rPr>
                        <a:t>Suites</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2</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595959"/>
                          </a:solidFill>
                          <a:latin typeface="Goudy Old Style"/>
                        </a:rPr>
                        <a:t>0</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6</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595959"/>
                          </a:solidFill>
                          <a:latin typeface="Goudy Old Style"/>
                        </a:rPr>
                        <a:t>8</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53681">
                <a:tc vMerge="1">
                  <a:txBody>
                    <a:bodyPr/>
                    <a:lstStyle/>
                    <a:p>
                      <a:endParaRPr lang="es-ES"/>
                    </a:p>
                  </a:txBody>
                  <a:tcPr/>
                </a:tc>
                <a:tc>
                  <a:txBody>
                    <a:bodyPr/>
                    <a:lstStyle/>
                    <a:p>
                      <a:pPr algn="ctr" rtl="0" fontAlgn="ctr"/>
                      <a:r>
                        <a:rPr lang="es-ES" sz="700" b="1" i="0" u="none" strike="noStrike" dirty="0">
                          <a:solidFill>
                            <a:srgbClr val="272727"/>
                          </a:solidFill>
                          <a:latin typeface="Goudy Old Style"/>
                        </a:rPr>
                        <a:t>TOTAL</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272727"/>
                          </a:solidFill>
                          <a:latin typeface="Goudy Old Style"/>
                        </a:rPr>
                        <a:t>198</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272727"/>
                          </a:solidFill>
                          <a:latin typeface="Goudy Old Style"/>
                        </a:rPr>
                        <a:t>132</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a:solidFill>
                            <a:srgbClr val="272727"/>
                          </a:solidFill>
                          <a:latin typeface="Goudy Old Style"/>
                        </a:rPr>
                        <a:t>38</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700" b="1" i="0" u="none" strike="noStrike" dirty="0">
                          <a:solidFill>
                            <a:srgbClr val="272727"/>
                          </a:solidFill>
                          <a:latin typeface="Goudy Old Style"/>
                        </a:rPr>
                        <a:t>368</a:t>
                      </a:r>
                    </a:p>
                  </a:txBody>
                  <a:tcPr marL="8968" marR="8968" marT="89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bl>
          </a:graphicData>
        </a:graphic>
      </p:graphicFrame>
      <p:pic>
        <p:nvPicPr>
          <p:cNvPr id="9" name="Picture 3" descr="achotel_logo_color_vaf-01"/>
          <p:cNvPicPr>
            <a:picLocks noChangeAspect="1" noChangeArrowheads="1"/>
          </p:cNvPicPr>
          <p:nvPr/>
        </p:nvPicPr>
        <p:blipFill>
          <a:blip r:embed="rId2" cstate="print">
            <a:extLst>
              <a:ext uri="{28A0092B-C50C-407E-A947-70E740481C1C}">
                <a14:useLocalDpi xmlns:a14="http://schemas.microsoft.com/office/drawing/2010/main" val="0"/>
              </a:ext>
            </a:extLst>
          </a:blip>
          <a:srcRect l="36000" t="35249" r="32750" b="35251"/>
          <a:stretch>
            <a:fillRect/>
          </a:stretch>
        </p:blipFill>
        <p:spPr bwMode="auto">
          <a:xfrm>
            <a:off x="27437" y="851425"/>
            <a:ext cx="576064" cy="546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11 Imagen"/>
          <p:cNvPicPr>
            <a:picLocks noChangeAspect="1"/>
          </p:cNvPicPr>
          <p:nvPr/>
        </p:nvPicPr>
        <p:blipFill rotWithShape="1">
          <a:blip r:embed="rId3" cstate="print">
            <a:extLst>
              <a:ext uri="{28A0092B-C50C-407E-A947-70E740481C1C}">
                <a14:useLocalDpi xmlns:a14="http://schemas.microsoft.com/office/drawing/2010/main" val="0"/>
              </a:ext>
            </a:extLst>
          </a:blip>
          <a:srcRect b="-12289"/>
          <a:stretch/>
        </p:blipFill>
        <p:spPr>
          <a:xfrm>
            <a:off x="1043608" y="476672"/>
            <a:ext cx="2808312" cy="1844706"/>
          </a:xfrm>
          <a:prstGeom prst="rect">
            <a:avLst/>
          </a:prstGeom>
        </p:spPr>
      </p:pic>
      <p:sp>
        <p:nvSpPr>
          <p:cNvPr id="13" name="3 Título"/>
          <p:cNvSpPr txBox="1">
            <a:spLocks/>
          </p:cNvSpPr>
          <p:nvPr/>
        </p:nvSpPr>
        <p:spPr>
          <a:xfrm>
            <a:off x="0" y="6237312"/>
            <a:ext cx="9144000" cy="620688"/>
          </a:xfrm>
          <a:prstGeom prst="rect">
            <a:avLst/>
          </a:prstGeom>
          <a:solidFill>
            <a:schemeClr val="tx1">
              <a:lumMod val="65000"/>
              <a:lumOff val="35000"/>
            </a:schemeClr>
          </a:solidFill>
        </p:spPr>
        <p:txBody>
          <a:bodyPr vert="horz" lIns="91429" tIns="45715" rIns="91429" bIns="45715" rtlCol="0" anchor="ctr">
            <a:noAutofit/>
          </a:bodyPr>
          <a:lstStyle/>
          <a:p>
            <a:pPr marL="0" marR="0" lvl="0" indent="0" algn="ctr" defTabSz="914290" rtl="0" eaLnBrk="1" fontAlgn="auto" latinLnBrk="0" hangingPunct="1">
              <a:lnSpc>
                <a:spcPct val="100000"/>
              </a:lnSpc>
              <a:spcBef>
                <a:spcPct val="0"/>
              </a:spcBef>
              <a:spcAft>
                <a:spcPts val="0"/>
              </a:spcAft>
              <a:buClrTx/>
              <a:buSzTx/>
              <a:buFontTx/>
              <a:buNone/>
              <a:tabLst/>
              <a:defRPr/>
            </a:pPr>
            <a:r>
              <a:rPr lang="es-ES" sz="800" b="1" dirty="0" smtClean="0">
                <a:solidFill>
                  <a:schemeClr val="bg1"/>
                </a:solidFill>
                <a:latin typeface="Helvetica" pitchFamily="34" charset="0"/>
                <a:ea typeface="+mj-ea"/>
                <a:cs typeface="Helvetica" pitchFamily="34" charset="0"/>
              </a:rPr>
              <a:t>AC Hotel Barcelona Fórum</a:t>
            </a:r>
          </a:p>
          <a:p>
            <a:pPr marL="0" marR="0" lvl="0" indent="0" algn="ctr" defTabSz="914290" rtl="0" eaLnBrk="1" fontAlgn="auto" latinLnBrk="0" hangingPunct="1">
              <a:lnSpc>
                <a:spcPct val="100000"/>
              </a:lnSpc>
              <a:spcBef>
                <a:spcPct val="0"/>
              </a:spcBef>
              <a:spcAft>
                <a:spcPts val="0"/>
              </a:spcAft>
              <a:buClrTx/>
              <a:buSzTx/>
              <a:buFontTx/>
              <a:buNone/>
              <a:tabLst/>
              <a:defRPr/>
            </a:pPr>
            <a:r>
              <a:rPr kumimoji="0" lang="es-ES" sz="800" b="1" i="0" u="none" strike="noStrike" kern="1200" cap="none" spc="0" normalizeH="0" baseline="0" noProof="0" dirty="0" smtClean="0">
                <a:ln>
                  <a:noFill/>
                </a:ln>
                <a:solidFill>
                  <a:schemeClr val="bg1"/>
                </a:solidFill>
                <a:effectLst/>
                <a:uLnTx/>
                <a:uFillTx/>
                <a:latin typeface="Helvetica" pitchFamily="34" charset="0"/>
                <a:ea typeface="+mj-ea"/>
                <a:cs typeface="Helvetica" pitchFamily="34" charset="0"/>
              </a:rPr>
              <a:t>Paseo</a:t>
            </a:r>
            <a:r>
              <a:rPr kumimoji="0" lang="es-ES" sz="800" b="1" i="0" u="none" strike="noStrike" kern="1200" cap="none" spc="0" normalizeH="0" noProof="0" dirty="0" smtClean="0">
                <a:ln>
                  <a:noFill/>
                </a:ln>
                <a:solidFill>
                  <a:schemeClr val="bg1"/>
                </a:solidFill>
                <a:effectLst/>
                <a:uLnTx/>
                <a:uFillTx/>
                <a:latin typeface="Helvetica" pitchFamily="34" charset="0"/>
                <a:ea typeface="+mj-ea"/>
                <a:cs typeface="Helvetica" pitchFamily="34" charset="0"/>
              </a:rPr>
              <a:t> </a:t>
            </a:r>
            <a:r>
              <a:rPr kumimoji="0" lang="es-ES" sz="800" b="1" i="0" u="none" strike="noStrike" kern="1200" cap="none" spc="0" normalizeH="0" noProof="0" dirty="0" err="1" smtClean="0">
                <a:ln>
                  <a:noFill/>
                </a:ln>
                <a:solidFill>
                  <a:schemeClr val="bg1"/>
                </a:solidFill>
                <a:effectLst/>
                <a:uLnTx/>
                <a:uFillTx/>
                <a:latin typeface="Helvetica" pitchFamily="34" charset="0"/>
                <a:ea typeface="+mj-ea"/>
                <a:cs typeface="Helvetica" pitchFamily="34" charset="0"/>
              </a:rPr>
              <a:t>Taulat</a:t>
            </a:r>
            <a:r>
              <a:rPr kumimoji="0" lang="es-ES" sz="800" b="1" i="0" u="none" strike="noStrike" kern="1200" cap="none" spc="0" normalizeH="0" noProof="0" dirty="0" smtClean="0">
                <a:ln>
                  <a:noFill/>
                </a:ln>
                <a:solidFill>
                  <a:schemeClr val="bg1"/>
                </a:solidFill>
                <a:effectLst/>
                <a:uLnTx/>
                <a:uFillTx/>
                <a:latin typeface="Helvetica" pitchFamily="34" charset="0"/>
                <a:ea typeface="+mj-ea"/>
                <a:cs typeface="Helvetica" pitchFamily="34" charset="0"/>
              </a:rPr>
              <a:t>, 278 – 08019  Barcelona</a:t>
            </a:r>
          </a:p>
          <a:p>
            <a:pPr lvl="0" algn="ctr">
              <a:spcBef>
                <a:spcPct val="0"/>
              </a:spcBef>
            </a:pPr>
            <a:r>
              <a:rPr lang="es-ES" sz="800" b="1" baseline="0" dirty="0" err="1" smtClean="0">
                <a:solidFill>
                  <a:schemeClr val="bg1"/>
                </a:solidFill>
                <a:latin typeface="Helvetica" pitchFamily="34" charset="0"/>
                <a:ea typeface="+mj-ea"/>
                <a:cs typeface="Helvetica" pitchFamily="34" charset="0"/>
              </a:rPr>
              <a:t>Tlf.</a:t>
            </a:r>
            <a:r>
              <a:rPr lang="es-ES" sz="800" b="1" baseline="0" dirty="0" smtClean="0">
                <a:solidFill>
                  <a:schemeClr val="bg1"/>
                </a:solidFill>
                <a:latin typeface="Helvetica" pitchFamily="34" charset="0"/>
                <a:ea typeface="+mj-ea"/>
                <a:cs typeface="Helvetica" pitchFamily="34" charset="0"/>
              </a:rPr>
              <a:t>: +34 934 898 200   Fax: </a:t>
            </a:r>
            <a:r>
              <a:rPr lang="es-ES" sz="800" b="1" dirty="0" smtClean="0">
                <a:solidFill>
                  <a:schemeClr val="bg1"/>
                </a:solidFill>
                <a:latin typeface="Helvetica" pitchFamily="34" charset="0"/>
                <a:cs typeface="Helvetica" pitchFamily="34" charset="0"/>
              </a:rPr>
              <a:t>+34 934 898 201</a:t>
            </a:r>
          </a:p>
          <a:p>
            <a:pPr lvl="0" algn="ctr">
              <a:spcBef>
                <a:spcPct val="0"/>
              </a:spcBef>
            </a:pPr>
            <a:r>
              <a:rPr lang="es-ES" sz="800" b="1" dirty="0" smtClean="0">
                <a:solidFill>
                  <a:schemeClr val="bg1"/>
                </a:solidFill>
                <a:latin typeface="Helvetica" pitchFamily="34" charset="0"/>
                <a:ea typeface="+mj-ea"/>
                <a:cs typeface="Helvetica" pitchFamily="34" charset="0"/>
              </a:rPr>
              <a:t>hotelacbarcelona.com  - acbarcelona@ac-hotels.com</a:t>
            </a:r>
            <a:endParaRPr kumimoji="0" lang="es-ES" sz="800" b="1" i="0" u="none" strike="noStrike" kern="1200" cap="none" spc="0" normalizeH="0" baseline="0" noProof="0" dirty="0">
              <a:ln>
                <a:noFill/>
              </a:ln>
              <a:solidFill>
                <a:schemeClr val="bg1"/>
              </a:solidFill>
              <a:effectLst/>
              <a:uLnTx/>
              <a:uFillTx/>
              <a:latin typeface="Helvetica" pitchFamily="34" charset="0"/>
              <a:ea typeface="+mj-ea"/>
              <a:cs typeface="Helvetica" pitchFamily="34" charset="0"/>
            </a:endParaRPr>
          </a:p>
        </p:txBody>
      </p:sp>
      <p:sp>
        <p:nvSpPr>
          <p:cNvPr id="14" name="13 Marcador de texto"/>
          <p:cNvSpPr>
            <a:spLocks noGrp="1"/>
          </p:cNvSpPr>
          <p:nvPr>
            <p:ph type="body" idx="1"/>
          </p:nvPr>
        </p:nvSpPr>
        <p:spPr>
          <a:xfrm>
            <a:off x="179512" y="2204864"/>
            <a:ext cx="3816424" cy="792088"/>
          </a:xfrm>
        </p:spPr>
        <p:txBody>
          <a:bodyPr>
            <a:noAutofit/>
          </a:bodyPr>
          <a:lstStyle/>
          <a:p>
            <a:pPr algn="just"/>
            <a:r>
              <a:rPr lang="en-US" sz="800" dirty="0" smtClean="0">
                <a:solidFill>
                  <a:schemeClr val="tx1">
                    <a:lumMod val="65000"/>
                    <a:lumOff val="35000"/>
                  </a:schemeClr>
                </a:solidFill>
                <a:latin typeface="Goudy Old Style" pitchFamily="18" charset="0"/>
              </a:rPr>
              <a:t>Located in the city's new business development area, and featuring 368 rooms and 17 meeting rooms, 2 exhibition halls, AC Hotel Barcelona Forum has positioned itself at the avant-garde of urban hotels for events, conventions, business and pleasure trips. Just 50 m. away from the sea, the hotel enjoys privilege views, along with great comfort and an innovative interior design. </a:t>
            </a:r>
          </a:p>
          <a:p>
            <a:pPr algn="just"/>
            <a:r>
              <a:rPr lang="en-US" sz="800" dirty="0" smtClean="0">
                <a:solidFill>
                  <a:schemeClr val="tx1">
                    <a:lumMod val="65000"/>
                    <a:lumOff val="35000"/>
                  </a:schemeClr>
                </a:solidFill>
                <a:latin typeface="Goudy Old Style" pitchFamily="18" charset="0"/>
              </a:rPr>
              <a:t>Opening: May 2004 – Refurbish 2016</a:t>
            </a:r>
            <a:endParaRPr lang="es-ES" sz="800" dirty="0">
              <a:solidFill>
                <a:schemeClr val="tx1">
                  <a:lumMod val="65000"/>
                  <a:lumOff val="35000"/>
                </a:schemeClr>
              </a:solidFill>
            </a:endParaRPr>
          </a:p>
        </p:txBody>
      </p:sp>
      <p:pic>
        <p:nvPicPr>
          <p:cNvPr id="15" name="Picture 2" descr="https://visiter-barcelone.com/wp-content/uploads/2015/02/parcours-vert.jpg"/>
          <p:cNvPicPr>
            <a:picLocks noChangeAspect="1" noChangeArrowheads="1"/>
          </p:cNvPicPr>
          <p:nvPr/>
        </p:nvPicPr>
        <p:blipFill>
          <a:blip r:embed="rId4" cstate="print"/>
          <a:srcRect t="17026"/>
          <a:stretch>
            <a:fillRect/>
          </a:stretch>
        </p:blipFill>
        <p:spPr bwMode="auto">
          <a:xfrm>
            <a:off x="3059832" y="4742142"/>
            <a:ext cx="2217260" cy="1268760"/>
          </a:xfrm>
          <a:prstGeom prst="rect">
            <a:avLst/>
          </a:prstGeom>
          <a:noFill/>
        </p:spPr>
      </p:pic>
      <p:graphicFrame>
        <p:nvGraphicFramePr>
          <p:cNvPr id="16" name="15 Tabla"/>
          <p:cNvGraphicFramePr>
            <a:graphicFrameLocks noGrp="1"/>
          </p:cNvGraphicFramePr>
          <p:nvPr>
            <p:extLst>
              <p:ext uri="{D42A27DB-BD31-4B8C-83A1-F6EECF244321}">
                <p14:modId xmlns:p14="http://schemas.microsoft.com/office/powerpoint/2010/main" val="2554382515"/>
              </p:ext>
            </p:extLst>
          </p:nvPr>
        </p:nvGraphicFramePr>
        <p:xfrm>
          <a:off x="5148064" y="2204864"/>
          <a:ext cx="3816425" cy="1757172"/>
        </p:xfrm>
        <a:graphic>
          <a:graphicData uri="http://schemas.openxmlformats.org/drawingml/2006/table">
            <a:tbl>
              <a:tblPr/>
              <a:tblGrid>
                <a:gridCol w="744668"/>
                <a:gridCol w="1055532"/>
                <a:gridCol w="360040"/>
                <a:gridCol w="216024"/>
                <a:gridCol w="1027574"/>
                <a:gridCol w="412587"/>
              </a:tblGrid>
              <a:tr h="292862">
                <a:tc rowSpan="6">
                  <a:txBody>
                    <a:bodyPr/>
                    <a:lstStyle/>
                    <a:p>
                      <a:pPr algn="ctr" fontAlgn="ctr"/>
                      <a:r>
                        <a:rPr lang="es-ES" sz="500" b="1" i="0" u="none" strike="noStrike" dirty="0">
                          <a:solidFill>
                            <a:srgbClr val="FFFFFF"/>
                          </a:solidFill>
                          <a:latin typeface="Helvetica"/>
                        </a:rPr>
                        <a:t>ROOM DESCRIPTION</a:t>
                      </a:r>
                    </a:p>
                  </a:txBody>
                  <a:tcPr marL="9525" marR="9525" marT="9525" marB="0" anchor="ctr">
                    <a:lnL>
                      <a:noFill/>
                    </a:lnL>
                    <a:lnR w="12700" cap="flat" cmpd="sng" algn="ctr">
                      <a:solidFill>
                        <a:srgbClr val="FFFFFF"/>
                      </a:solidFill>
                      <a:prstDash val="solid"/>
                      <a:round/>
                      <a:headEnd type="none" w="med" len="med"/>
                      <a:tailEnd type="none" w="med" len="med"/>
                    </a:lnR>
                    <a:lnT>
                      <a:noFill/>
                    </a:lnT>
                    <a:lnB>
                      <a:noFill/>
                    </a:lnB>
                    <a:solidFill>
                      <a:srgbClr val="5A5A5A"/>
                    </a:solidFill>
                  </a:tcPr>
                </a:tc>
                <a:tc gridSpan="5">
                  <a:txBody>
                    <a:bodyPr/>
                    <a:lstStyle/>
                    <a:p>
                      <a:pPr algn="ctr" rtl="0" fontAlgn="ctr"/>
                      <a:r>
                        <a:rPr lang="es-ES" sz="900" b="1" i="0" u="none" strike="noStrike" dirty="0">
                          <a:solidFill>
                            <a:srgbClr val="FFFFFF"/>
                          </a:solidFill>
                          <a:latin typeface="Goudy Old Style"/>
                        </a:rPr>
                        <a:t>STANDARD ROOM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A5A5A"/>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92862">
                <a:tc vMerge="1">
                  <a:txBody>
                    <a:bodyPr/>
                    <a:lstStyle/>
                    <a:p>
                      <a:endParaRPr lang="es-ES"/>
                    </a:p>
                  </a:txBody>
                  <a:tcPr/>
                </a:tc>
                <a:tc>
                  <a:txBody>
                    <a:bodyPr/>
                    <a:lstStyle/>
                    <a:p>
                      <a:pPr algn="ctr" rtl="0" fontAlgn="ctr"/>
                      <a:r>
                        <a:rPr lang="es-ES" sz="800" b="1" i="0" u="none" strike="noStrike" dirty="0">
                          <a:solidFill>
                            <a:srgbClr val="595959"/>
                          </a:solidFill>
                          <a:latin typeface="Goudy Old Style"/>
                        </a:rPr>
                        <a:t>TV + 20 </a:t>
                      </a:r>
                      <a:r>
                        <a:rPr lang="es-ES" sz="800" b="1" i="0" u="none" strike="noStrike" dirty="0" err="1">
                          <a:solidFill>
                            <a:srgbClr val="595959"/>
                          </a:solidFill>
                          <a:latin typeface="Goudy Old Style"/>
                        </a:rPr>
                        <a:t>Ch.</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b"/>
                      <a:endParaRPr lang="es-ES" sz="1100" b="1" i="0" u="none" strike="noStrike">
                        <a:solidFill>
                          <a:srgbClr val="000000"/>
                        </a:solidFill>
                        <a:latin typeface="Calibri"/>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tcPr>
                </a:tc>
                <a:tc>
                  <a:txBody>
                    <a:bodyPr/>
                    <a:lstStyle/>
                    <a:p>
                      <a:pPr algn="ctr" rtl="0" fontAlgn="ctr"/>
                      <a:r>
                        <a:rPr lang="es-ES" sz="800" b="1" i="0" u="none" strike="noStrike">
                          <a:solidFill>
                            <a:srgbClr val="595959"/>
                          </a:solidFill>
                          <a:latin typeface="Goudy Old Style"/>
                        </a:rPr>
                        <a:t>Bathtube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92862">
                <a:tc vMerge="1">
                  <a:txBody>
                    <a:bodyPr/>
                    <a:lstStyle/>
                    <a:p>
                      <a:endParaRPr lang="es-ES"/>
                    </a:p>
                  </a:txBody>
                  <a:tcPr/>
                </a:tc>
                <a:tc>
                  <a:txBody>
                    <a:bodyPr/>
                    <a:lstStyle/>
                    <a:p>
                      <a:pPr algn="ctr" rtl="0" fontAlgn="ctr"/>
                      <a:r>
                        <a:rPr lang="es-ES" sz="800" b="1" i="0" u="none" strike="noStrike">
                          <a:solidFill>
                            <a:srgbClr val="595959"/>
                          </a:solidFill>
                          <a:latin typeface="Goudy Old Style"/>
                        </a:rPr>
                        <a:t>Heating / Air Conditioning</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b"/>
                      <a:endParaRPr lang="es-ES" sz="1100" b="1" i="0" u="none" strike="noStrike" dirty="0">
                        <a:solidFill>
                          <a:srgbClr val="000000"/>
                        </a:solidFill>
                        <a:latin typeface="Calibri"/>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rtl="0" fontAlgn="ctr"/>
                      <a:r>
                        <a:rPr lang="es-ES" sz="800" b="1" i="0" u="none" strike="noStrike" dirty="0" err="1">
                          <a:solidFill>
                            <a:srgbClr val="595959"/>
                          </a:solidFill>
                          <a:latin typeface="Goudy Old Style"/>
                        </a:rPr>
                        <a:t>Shower</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92862">
                <a:tc vMerge="1">
                  <a:txBody>
                    <a:bodyPr/>
                    <a:lstStyle/>
                    <a:p>
                      <a:endParaRPr lang="es-ES"/>
                    </a:p>
                  </a:txBody>
                  <a:tcPr/>
                </a:tc>
                <a:tc>
                  <a:txBody>
                    <a:bodyPr/>
                    <a:lstStyle/>
                    <a:p>
                      <a:pPr algn="ctr" rtl="0" fontAlgn="ctr"/>
                      <a:r>
                        <a:rPr lang="es-ES" sz="800" b="1" i="0" u="none" strike="noStrike" dirty="0" err="1">
                          <a:solidFill>
                            <a:srgbClr val="595959"/>
                          </a:solidFill>
                          <a:latin typeface="Goudy Old Style"/>
                        </a:rPr>
                        <a:t>Telephone</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b"/>
                      <a:endParaRPr lang="es-ES" sz="1100" b="1" i="0" u="none" strike="noStrike" dirty="0">
                        <a:solidFill>
                          <a:srgbClr val="000000"/>
                        </a:solidFill>
                        <a:latin typeface="Calibri"/>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rtl="0" fontAlgn="ctr"/>
                      <a:r>
                        <a:rPr lang="es-ES" sz="800" b="1" i="0" u="none" strike="noStrike" dirty="0" err="1">
                          <a:solidFill>
                            <a:srgbClr val="595959"/>
                          </a:solidFill>
                          <a:latin typeface="Goudy Old Style"/>
                        </a:rPr>
                        <a:t>Hairdyer</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92862">
                <a:tc vMerge="1">
                  <a:txBody>
                    <a:bodyPr/>
                    <a:lstStyle/>
                    <a:p>
                      <a:endParaRPr lang="es-ES"/>
                    </a:p>
                  </a:txBody>
                  <a:tcPr/>
                </a:tc>
                <a:tc>
                  <a:txBody>
                    <a:bodyPr/>
                    <a:lstStyle/>
                    <a:p>
                      <a:pPr algn="ctr" rtl="0" fontAlgn="ctr"/>
                      <a:r>
                        <a:rPr lang="es-ES" sz="800" b="1" i="0" u="none" strike="noStrike" dirty="0" err="1">
                          <a:solidFill>
                            <a:srgbClr val="595959"/>
                          </a:solidFill>
                          <a:latin typeface="Goudy Old Style"/>
                        </a:rPr>
                        <a:t>Wi</a:t>
                      </a:r>
                      <a:r>
                        <a:rPr lang="es-ES" sz="800" b="1" i="0" u="none" strike="noStrike" dirty="0">
                          <a:solidFill>
                            <a:srgbClr val="595959"/>
                          </a:solidFill>
                          <a:latin typeface="Goudy Old Style"/>
                        </a:rPr>
                        <a:t>-Fi Access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b"/>
                      <a:endParaRPr lang="es-ES" sz="1100" b="1" i="0" u="none" strike="noStrike">
                        <a:solidFill>
                          <a:srgbClr val="000000"/>
                        </a:solidFill>
                        <a:latin typeface="Calibri"/>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rtl="0" fontAlgn="ctr"/>
                      <a:r>
                        <a:rPr lang="es-ES" sz="800" b="1" i="0" u="none" strike="noStrike" dirty="0">
                          <a:solidFill>
                            <a:srgbClr val="595959"/>
                          </a:solidFill>
                          <a:latin typeface="Goudy Old Style"/>
                        </a:rPr>
                        <a:t>Amenities AC</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92862">
                <a:tc vMerge="1">
                  <a:txBody>
                    <a:bodyPr/>
                    <a:lstStyle/>
                    <a:p>
                      <a:endParaRPr lang="es-ES"/>
                    </a:p>
                  </a:txBody>
                  <a:tcPr/>
                </a:tc>
                <a:tc>
                  <a:txBody>
                    <a:bodyPr/>
                    <a:lstStyle/>
                    <a:p>
                      <a:pPr algn="ctr" rtl="0" fontAlgn="ctr"/>
                      <a:r>
                        <a:rPr lang="es-ES" sz="800" b="1" i="0" u="none" strike="noStrike" dirty="0">
                          <a:solidFill>
                            <a:srgbClr val="595959"/>
                          </a:solidFill>
                          <a:latin typeface="Goudy Old Style"/>
                        </a:rPr>
                        <a:t>Safety Box</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b"/>
                      <a:endParaRPr lang="es-ES" sz="1100" b="1" i="0" u="none" strike="noStrike">
                        <a:solidFill>
                          <a:srgbClr val="000000"/>
                        </a:solidFill>
                        <a:latin typeface="Calibri"/>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rtl="0" fontAlgn="ctr"/>
                      <a:r>
                        <a:rPr lang="es-ES" sz="800" b="1" i="0" u="none" strike="noStrike" dirty="0">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bl>
          </a:graphicData>
        </a:graphic>
      </p:graphicFrame>
      <p:graphicFrame>
        <p:nvGraphicFramePr>
          <p:cNvPr id="17" name="16 Tabla"/>
          <p:cNvGraphicFramePr>
            <a:graphicFrameLocks noGrp="1"/>
          </p:cNvGraphicFramePr>
          <p:nvPr>
            <p:extLst>
              <p:ext uri="{D42A27DB-BD31-4B8C-83A1-F6EECF244321}">
                <p14:modId xmlns:p14="http://schemas.microsoft.com/office/powerpoint/2010/main" val="497669660"/>
              </p:ext>
            </p:extLst>
          </p:nvPr>
        </p:nvGraphicFramePr>
        <p:xfrm>
          <a:off x="5580112" y="4081636"/>
          <a:ext cx="3347860" cy="1219572"/>
        </p:xfrm>
        <a:graphic>
          <a:graphicData uri="http://schemas.openxmlformats.org/drawingml/2006/table">
            <a:tbl>
              <a:tblPr/>
              <a:tblGrid>
                <a:gridCol w="669572"/>
                <a:gridCol w="669572"/>
                <a:gridCol w="669572"/>
                <a:gridCol w="669572"/>
                <a:gridCol w="669572"/>
              </a:tblGrid>
              <a:tr h="67444">
                <a:tc gridSpan="5">
                  <a:txBody>
                    <a:bodyPr/>
                    <a:lstStyle/>
                    <a:p>
                      <a:pPr algn="just" rtl="0" fontAlgn="ctr"/>
                      <a:r>
                        <a:rPr lang="en-US" sz="800" b="1" i="0" u="none" strike="noStrike" dirty="0">
                          <a:solidFill>
                            <a:srgbClr val="5A5A5A"/>
                          </a:solidFill>
                          <a:latin typeface="Goudy Old Style"/>
                        </a:rPr>
                        <a:t>CITY / OCEAN view rooms: With all the details of the </a:t>
                      </a:r>
                      <a:r>
                        <a:rPr lang="en-US" sz="800" b="1" i="0" u="none" strike="noStrike" dirty="0" smtClean="0">
                          <a:solidFill>
                            <a:srgbClr val="5A5A5A"/>
                          </a:solidFill>
                          <a:latin typeface="Goudy Old Style"/>
                        </a:rPr>
                        <a:t>standard </a:t>
                      </a:r>
                      <a:r>
                        <a:rPr lang="en-US" sz="800" b="1" i="0" u="none" strike="noStrike" dirty="0">
                          <a:solidFill>
                            <a:srgbClr val="5A5A5A"/>
                          </a:solidFill>
                          <a:latin typeface="Goudy Old Style"/>
                        </a:rPr>
                        <a:t>rooms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24212">
                <a:tc gridSpan="5">
                  <a:txBody>
                    <a:bodyPr/>
                    <a:lstStyle/>
                    <a:p>
                      <a:pPr algn="just" fontAlgn="ctr"/>
                      <a:r>
                        <a:rPr lang="en-US" sz="800" b="1" i="0" u="none" strike="noStrike" dirty="0">
                          <a:solidFill>
                            <a:srgbClr val="5A5A5A"/>
                          </a:solidFill>
                          <a:latin typeface="Goudy Old Style"/>
                        </a:rPr>
                        <a:t>but also with spectacular views over the sea or the city.</a:t>
                      </a:r>
                    </a:p>
                  </a:txBody>
                  <a:tcPr marL="9525" marR="9525" marT="952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24212">
                <a:tc gridSpan="5">
                  <a:txBody>
                    <a:bodyPr/>
                    <a:lstStyle/>
                    <a:p>
                      <a:pPr algn="just" fontAlgn="ctr"/>
                      <a:r>
                        <a:rPr lang="en-US" sz="800" b="1" i="0" u="none" strike="noStrike" dirty="0">
                          <a:solidFill>
                            <a:srgbClr val="5A5A5A"/>
                          </a:solidFill>
                          <a:latin typeface="Goudy Old Style"/>
                        </a:rPr>
                        <a:t>JUNIOR SUITES: 48 sq m. with incredible views of the sea or city. Free Wi-Fi</a:t>
                      </a:r>
                    </a:p>
                  </a:txBody>
                  <a:tcPr marL="9525" marR="9525" marT="952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53737">
                <a:tc gridSpan="5">
                  <a:txBody>
                    <a:bodyPr/>
                    <a:lstStyle/>
                    <a:p>
                      <a:pPr algn="just" fontAlgn="ctr"/>
                      <a:r>
                        <a:rPr lang="en-US" sz="800" b="1" i="0" u="none" strike="noStrike" dirty="0" smtClean="0">
                          <a:solidFill>
                            <a:srgbClr val="5A5A5A"/>
                          </a:solidFill>
                          <a:latin typeface="Goudy Old Style"/>
                        </a:rPr>
                        <a:t>Independent </a:t>
                      </a:r>
                      <a:r>
                        <a:rPr lang="en-US" sz="800" b="1" i="0" u="none" strike="noStrike" dirty="0">
                          <a:solidFill>
                            <a:srgbClr val="5A5A5A"/>
                          </a:solidFill>
                          <a:latin typeface="Goudy Old Style"/>
                        </a:rPr>
                        <a:t>living room with sofa bed to </a:t>
                      </a:r>
                      <a:r>
                        <a:rPr lang="en-US" sz="800" b="1" i="0" u="none" strike="noStrike" dirty="0" smtClean="0">
                          <a:solidFill>
                            <a:srgbClr val="5A5A5A"/>
                          </a:solidFill>
                          <a:latin typeface="Goudy Old Style"/>
                        </a:rPr>
                        <a:t>accommodate </a:t>
                      </a:r>
                      <a:r>
                        <a:rPr lang="en-US" sz="800" b="1" i="0" u="none" strike="noStrike" dirty="0">
                          <a:solidFill>
                            <a:srgbClr val="5A5A5A"/>
                          </a:solidFill>
                          <a:latin typeface="Goudy Old Style"/>
                        </a:rPr>
                        <a:t>up to 2 children </a:t>
                      </a:r>
                    </a:p>
                  </a:txBody>
                  <a:tcPr marL="9525" marR="9525" marT="952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24212">
                <a:tc gridSpan="5">
                  <a:txBody>
                    <a:bodyPr/>
                    <a:lstStyle/>
                    <a:p>
                      <a:pPr algn="just" fontAlgn="ctr"/>
                      <a:r>
                        <a:rPr lang="en-US" sz="800" b="1" i="0" u="none" strike="noStrike" dirty="0">
                          <a:solidFill>
                            <a:srgbClr val="5A5A5A"/>
                          </a:solidFill>
                          <a:latin typeface="Goudy Old Style"/>
                        </a:rPr>
                        <a:t>under 12 years old. King size bed, snacks for free, sleepers and bathrobe.</a:t>
                      </a:r>
                    </a:p>
                  </a:txBody>
                  <a:tcPr marL="9525" marR="9525" marT="952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0">
                <a:tc gridSpan="5">
                  <a:txBody>
                    <a:bodyPr/>
                    <a:lstStyle/>
                    <a:p>
                      <a:pPr algn="just" fontAlgn="ctr"/>
                      <a:r>
                        <a:rPr lang="en-US" sz="800" b="1" i="0" u="none" strike="noStrike" dirty="0">
                          <a:solidFill>
                            <a:srgbClr val="5A5A5A"/>
                          </a:solidFill>
                          <a:latin typeface="Goudy Old Style"/>
                        </a:rPr>
                        <a:t>SUITES:  62 sq. M. with incredible views over the city and the sea. Jacuzzi,</a:t>
                      </a:r>
                    </a:p>
                  </a:txBody>
                  <a:tcPr marL="9525" marR="9525" marT="952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24212">
                <a:tc gridSpan="5">
                  <a:txBody>
                    <a:bodyPr/>
                    <a:lstStyle/>
                    <a:p>
                      <a:pPr algn="just" fontAlgn="ctr"/>
                      <a:r>
                        <a:rPr lang="en-US" sz="800" b="1" i="0" u="none" strike="noStrike" dirty="0">
                          <a:solidFill>
                            <a:srgbClr val="5A5A5A"/>
                          </a:solidFill>
                          <a:latin typeface="Goudy Old Style"/>
                        </a:rPr>
                        <a:t>King size bed, I-pod </a:t>
                      </a:r>
                      <a:r>
                        <a:rPr lang="en-US" sz="800" b="1" i="0" u="none" strike="noStrike" dirty="0" smtClean="0">
                          <a:solidFill>
                            <a:srgbClr val="5A5A5A"/>
                          </a:solidFill>
                          <a:latin typeface="Goudy Old Style"/>
                        </a:rPr>
                        <a:t>connection </a:t>
                      </a:r>
                      <a:r>
                        <a:rPr lang="en-US" sz="800" b="1" i="0" u="none" strike="noStrike" dirty="0">
                          <a:solidFill>
                            <a:srgbClr val="5A5A5A"/>
                          </a:solidFill>
                          <a:latin typeface="Goudy Old Style"/>
                        </a:rPr>
                        <a:t>and free Wi-Fi. Special snacks and Nesspresso </a:t>
                      </a:r>
                    </a:p>
                  </a:txBody>
                  <a:tcPr marL="9525" marR="9525" marT="952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51041">
                <a:tc>
                  <a:txBody>
                    <a:bodyPr/>
                    <a:lstStyle/>
                    <a:p>
                      <a:pPr algn="just" fontAlgn="ctr"/>
                      <a:r>
                        <a:rPr lang="es-ES" sz="800" b="1" i="0" u="none" strike="noStrike" dirty="0">
                          <a:solidFill>
                            <a:srgbClr val="5A5A5A"/>
                          </a:solidFill>
                          <a:latin typeface="Goudy Old Style"/>
                        </a:rPr>
                        <a:t>coffee maker.</a:t>
                      </a:r>
                    </a:p>
                  </a:txBody>
                  <a:tcPr marL="9525" marR="9525" marT="9525" marB="0" anchor="ctr">
                    <a:lnL>
                      <a:noFill/>
                    </a:lnL>
                    <a:lnR>
                      <a:noFill/>
                    </a:lnR>
                    <a:lnT>
                      <a:noFill/>
                    </a:lnT>
                    <a:lnB>
                      <a:noFill/>
                    </a:lnB>
                  </a:tcPr>
                </a:tc>
                <a:tc>
                  <a:txBody>
                    <a:bodyPr/>
                    <a:lstStyle/>
                    <a:p>
                      <a:pPr algn="just" fontAlgn="ctr"/>
                      <a:endParaRPr lang="es-ES" sz="1100" b="1" i="0" u="none" strike="noStrike" dirty="0">
                        <a:solidFill>
                          <a:srgbClr val="5A5A5A"/>
                        </a:solidFill>
                        <a:latin typeface="Calibri"/>
                      </a:endParaRPr>
                    </a:p>
                  </a:txBody>
                  <a:tcPr marL="9525" marR="9525" marT="9525" marB="0" anchor="ctr">
                    <a:lnL>
                      <a:noFill/>
                    </a:lnL>
                    <a:lnR>
                      <a:noFill/>
                    </a:lnR>
                    <a:lnT>
                      <a:noFill/>
                    </a:lnT>
                    <a:lnB>
                      <a:noFill/>
                    </a:lnB>
                  </a:tcPr>
                </a:tc>
                <a:tc>
                  <a:txBody>
                    <a:bodyPr/>
                    <a:lstStyle/>
                    <a:p>
                      <a:pPr algn="just" fontAlgn="ctr"/>
                      <a:endParaRPr lang="es-ES" sz="1100" b="0" i="0" u="none" strike="noStrike">
                        <a:solidFill>
                          <a:srgbClr val="5A5A5A"/>
                        </a:solidFill>
                        <a:latin typeface="Calibri"/>
                      </a:endParaRPr>
                    </a:p>
                  </a:txBody>
                  <a:tcPr marL="9525" marR="9525" marT="9525" marB="0" anchor="ctr">
                    <a:lnL>
                      <a:noFill/>
                    </a:lnL>
                    <a:lnR>
                      <a:noFill/>
                    </a:lnR>
                    <a:lnT>
                      <a:noFill/>
                    </a:lnT>
                    <a:lnB>
                      <a:noFill/>
                    </a:lnB>
                  </a:tcPr>
                </a:tc>
                <a:tc>
                  <a:txBody>
                    <a:bodyPr/>
                    <a:lstStyle/>
                    <a:p>
                      <a:pPr algn="just" fontAlgn="ctr"/>
                      <a:endParaRPr lang="es-ES" sz="1100" b="0" i="0" u="none" strike="noStrike" dirty="0">
                        <a:solidFill>
                          <a:srgbClr val="5A5A5A"/>
                        </a:solidFill>
                        <a:latin typeface="Calibri"/>
                      </a:endParaRPr>
                    </a:p>
                  </a:txBody>
                  <a:tcPr marL="9525" marR="9525" marT="9525" marB="0" anchor="ctr">
                    <a:lnL>
                      <a:noFill/>
                    </a:lnL>
                    <a:lnR>
                      <a:noFill/>
                    </a:lnR>
                    <a:lnT>
                      <a:noFill/>
                    </a:lnT>
                    <a:lnB>
                      <a:noFill/>
                    </a:lnB>
                  </a:tcPr>
                </a:tc>
                <a:tc>
                  <a:txBody>
                    <a:bodyPr/>
                    <a:lstStyle/>
                    <a:p>
                      <a:pPr algn="just" fontAlgn="ctr"/>
                      <a:endParaRPr lang="es-ES" sz="1100" b="0" i="0" u="none" strike="noStrike" dirty="0">
                        <a:solidFill>
                          <a:srgbClr val="5A5A5A"/>
                        </a:solidFill>
                        <a:latin typeface="Calibri"/>
                      </a:endParaRPr>
                    </a:p>
                  </a:txBody>
                  <a:tcPr marL="9525" marR="9525" marT="9525" marB="0" anchor="ctr">
                    <a:lnL>
                      <a:noFill/>
                    </a:lnL>
                    <a:lnR>
                      <a:noFill/>
                    </a:lnR>
                    <a:lnT>
                      <a:noFill/>
                    </a:lnT>
                    <a:lnB>
                      <a:noFill/>
                    </a:lnB>
                  </a:tcPr>
                </a:tc>
              </a:tr>
            </a:tbl>
          </a:graphicData>
        </a:graphic>
      </p:graphicFrame>
      <p:pic>
        <p:nvPicPr>
          <p:cNvPr id="18" name="17 Imagen"/>
          <p:cNvPicPr>
            <a:picLocks noChangeAspect="1"/>
          </p:cNvPicPr>
          <p:nvPr/>
        </p:nvPicPr>
        <p:blipFill rotWithShape="1">
          <a:blip r:embed="rId5" cstate="print">
            <a:extLst>
              <a:ext uri="{28A0092B-C50C-407E-A947-70E740481C1C}">
                <a14:useLocalDpi xmlns:a14="http://schemas.microsoft.com/office/drawing/2010/main" val="0"/>
              </a:ext>
            </a:extLst>
          </a:blip>
          <a:srcRect b="11293"/>
          <a:stretch/>
        </p:blipFill>
        <p:spPr>
          <a:xfrm>
            <a:off x="6197000" y="5235814"/>
            <a:ext cx="2839496" cy="1550177"/>
          </a:xfrm>
          <a:prstGeom prst="rect">
            <a:avLst/>
          </a:prstGeom>
        </p:spPr>
      </p:pic>
      <p:graphicFrame>
        <p:nvGraphicFramePr>
          <p:cNvPr id="19" name="18 Tabla"/>
          <p:cNvGraphicFramePr>
            <a:graphicFrameLocks noGrp="1"/>
          </p:cNvGraphicFramePr>
          <p:nvPr>
            <p:extLst>
              <p:ext uri="{D42A27DB-BD31-4B8C-83A1-F6EECF244321}">
                <p14:modId xmlns:p14="http://schemas.microsoft.com/office/powerpoint/2010/main" val="1601327520"/>
              </p:ext>
            </p:extLst>
          </p:nvPr>
        </p:nvGraphicFramePr>
        <p:xfrm>
          <a:off x="107504" y="3140968"/>
          <a:ext cx="3047803" cy="1144911"/>
        </p:xfrm>
        <a:graphic>
          <a:graphicData uri="http://schemas.openxmlformats.org/drawingml/2006/table">
            <a:tbl>
              <a:tblPr/>
              <a:tblGrid>
                <a:gridCol w="576065"/>
                <a:gridCol w="638175"/>
                <a:gridCol w="539750"/>
                <a:gridCol w="69850"/>
                <a:gridCol w="684213"/>
                <a:gridCol w="539750"/>
              </a:tblGrid>
              <a:tr h="148591">
                <a:tc rowSpan="7">
                  <a:txBody>
                    <a:bodyPr/>
                    <a:lstStyle/>
                    <a:p>
                      <a:pPr algn="ctr" fontAlgn="ctr"/>
                      <a:r>
                        <a:rPr lang="es-ES" sz="500" b="1" i="0" u="none" strike="noStrike" dirty="0">
                          <a:solidFill>
                            <a:srgbClr val="FFFFFF"/>
                          </a:solidFill>
                          <a:latin typeface="Helvetica"/>
                        </a:rPr>
                        <a:t>PLACES OF INTEREST</a:t>
                      </a:r>
                    </a:p>
                  </a:txBody>
                  <a:tcPr marL="9525" marR="9525" marT="9525" marB="0" anchor="ctr">
                    <a:lnL>
                      <a:noFill/>
                    </a:lnL>
                    <a:lnR w="12700" cap="flat" cmpd="sng" algn="ctr">
                      <a:solidFill>
                        <a:srgbClr val="FFFFFF"/>
                      </a:solidFill>
                      <a:prstDash val="solid"/>
                      <a:round/>
                      <a:headEnd type="none" w="med" len="med"/>
                      <a:tailEnd type="none" w="med" len="med"/>
                    </a:lnR>
                    <a:lnT>
                      <a:noFill/>
                    </a:lnT>
                    <a:lnB>
                      <a:noFill/>
                    </a:lnB>
                    <a:solidFill>
                      <a:srgbClr val="5A5A5A"/>
                    </a:solidFill>
                  </a:tcPr>
                </a:tc>
                <a:tc>
                  <a:txBody>
                    <a:bodyPr/>
                    <a:lstStyle/>
                    <a:p>
                      <a:pPr algn="l" rtl="0" fontAlgn="ctr"/>
                      <a:r>
                        <a:rPr lang="es-ES" sz="800" b="1" i="0" u="none" strike="noStrike" dirty="0">
                          <a:solidFill>
                            <a:srgbClr val="595959"/>
                          </a:solidFill>
                          <a:latin typeface="Goudy Old Style"/>
                        </a:rPr>
                        <a:t>TRANSPORT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DISTANCE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dirty="0">
                          <a:solidFill>
                            <a:srgbClr val="595959"/>
                          </a:solidFill>
                          <a:latin typeface="Goudy Old Style"/>
                        </a:rPr>
                        <a:t>PLACES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DISTANCE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8591">
                <a:tc vMerge="1">
                  <a:txBody>
                    <a:bodyPr/>
                    <a:lstStyle/>
                    <a:p>
                      <a:endParaRPr lang="es-ES"/>
                    </a:p>
                  </a:txBody>
                  <a:tcPr/>
                </a:tc>
                <a:tc>
                  <a:txBody>
                    <a:bodyPr/>
                    <a:lstStyle/>
                    <a:p>
                      <a:pPr algn="l" rtl="0" fontAlgn="ctr"/>
                      <a:r>
                        <a:rPr lang="es-ES" sz="800" b="1" i="0" u="none" strike="noStrike" dirty="0" err="1">
                          <a:solidFill>
                            <a:srgbClr val="595959"/>
                          </a:solidFill>
                          <a:latin typeface="Goudy Old Style"/>
                        </a:rPr>
                        <a:t>Tram</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10 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dirty="0">
                          <a:solidFill>
                            <a:srgbClr val="595959"/>
                          </a:solidFill>
                          <a:latin typeface="Goudy Old Style"/>
                        </a:rPr>
                        <a:t>CCIB</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25 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8591">
                <a:tc vMerge="1">
                  <a:txBody>
                    <a:bodyPr/>
                    <a:lstStyle/>
                    <a:p>
                      <a:endParaRPr lang="es-ES"/>
                    </a:p>
                  </a:txBody>
                  <a:tcPr/>
                </a:tc>
                <a:tc>
                  <a:txBody>
                    <a:bodyPr/>
                    <a:lstStyle/>
                    <a:p>
                      <a:pPr algn="l" rtl="0" fontAlgn="ctr"/>
                      <a:r>
                        <a:rPr lang="es-ES" sz="800" b="1" i="0" u="none" strike="noStrike" dirty="0">
                          <a:solidFill>
                            <a:srgbClr val="595959"/>
                          </a:solidFill>
                          <a:latin typeface="Goudy Old Style"/>
                        </a:rPr>
                        <a:t>Metro L-4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200 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dirty="0" err="1">
                          <a:solidFill>
                            <a:srgbClr val="595959"/>
                          </a:solidFill>
                          <a:latin typeface="Goudy Old Style"/>
                        </a:rPr>
                        <a:t>Fira</a:t>
                      </a:r>
                      <a:r>
                        <a:rPr lang="es-ES" sz="800" b="1" i="0" u="none" strike="noStrike" dirty="0">
                          <a:solidFill>
                            <a:srgbClr val="595959"/>
                          </a:solidFill>
                          <a:latin typeface="Goudy Old Style"/>
                        </a:rPr>
                        <a:t> Pl. </a:t>
                      </a:r>
                      <a:r>
                        <a:rPr lang="es-ES" sz="800" b="1" i="0" u="none" strike="noStrike" dirty="0" err="1">
                          <a:solidFill>
                            <a:srgbClr val="595959"/>
                          </a:solidFill>
                          <a:latin typeface="Goudy Old Style"/>
                        </a:rPr>
                        <a:t>Espanya</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10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8591">
                <a:tc vMerge="1">
                  <a:txBody>
                    <a:bodyPr/>
                    <a:lstStyle/>
                    <a:p>
                      <a:endParaRPr lang="es-ES"/>
                    </a:p>
                  </a:txBody>
                  <a:tcPr/>
                </a:tc>
                <a:tc>
                  <a:txBody>
                    <a:bodyPr/>
                    <a:lstStyle/>
                    <a:p>
                      <a:pPr algn="l" rtl="0" fontAlgn="ctr"/>
                      <a:r>
                        <a:rPr lang="es-ES" sz="800" b="1" i="0" u="none" strike="noStrike">
                          <a:solidFill>
                            <a:srgbClr val="595959"/>
                          </a:solidFill>
                          <a:latin typeface="Goudy Old Style"/>
                        </a:rPr>
                        <a:t>Bus stop</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50 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a:solidFill>
                            <a:srgbClr val="595959"/>
                          </a:solidFill>
                          <a:latin typeface="Goudy Old Style"/>
                        </a:rPr>
                        <a:t>City Center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4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8591">
                <a:tc vMerge="1">
                  <a:txBody>
                    <a:bodyPr/>
                    <a:lstStyle/>
                    <a:p>
                      <a:endParaRPr lang="es-ES"/>
                    </a:p>
                  </a:txBody>
                  <a:tcPr/>
                </a:tc>
                <a:tc>
                  <a:txBody>
                    <a:bodyPr/>
                    <a:lstStyle/>
                    <a:p>
                      <a:pPr algn="l" rtl="0" fontAlgn="ctr"/>
                      <a:r>
                        <a:rPr lang="es-ES" sz="800" b="1" i="0" u="none" strike="noStrike">
                          <a:solidFill>
                            <a:srgbClr val="595959"/>
                          </a:solidFill>
                          <a:latin typeface="Goudy Old Style"/>
                        </a:rPr>
                        <a:t>BCN Airport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15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a:solidFill>
                            <a:srgbClr val="595959"/>
                          </a:solidFill>
                          <a:latin typeface="Goudy Old Style"/>
                        </a:rPr>
                        <a:t>Beach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50 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8591">
                <a:tc vMerge="1">
                  <a:txBody>
                    <a:bodyPr/>
                    <a:lstStyle/>
                    <a:p>
                      <a:endParaRPr lang="es-ES"/>
                    </a:p>
                  </a:txBody>
                  <a:tcPr/>
                </a:tc>
                <a:tc>
                  <a:txBody>
                    <a:bodyPr/>
                    <a:lstStyle/>
                    <a:p>
                      <a:pPr algn="l" rtl="0" fontAlgn="ctr"/>
                      <a:r>
                        <a:rPr lang="es-ES" sz="800" b="1" i="0" u="none" strike="noStrike">
                          <a:solidFill>
                            <a:srgbClr val="595959"/>
                          </a:solidFill>
                          <a:latin typeface="Goudy Old Style"/>
                        </a:rPr>
                        <a:t>Sants Train St.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10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a:solidFill>
                            <a:srgbClr val="595959"/>
                          </a:solidFill>
                          <a:latin typeface="Goudy Old Style"/>
                        </a:rPr>
                        <a:t>Sagrada Familia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4.5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8591">
                <a:tc vMerge="1">
                  <a:txBody>
                    <a:bodyPr/>
                    <a:lstStyle/>
                    <a:p>
                      <a:endParaRPr lang="es-ES"/>
                    </a:p>
                  </a:txBody>
                  <a:tcPr/>
                </a:tc>
                <a:tc>
                  <a:txBody>
                    <a:bodyPr/>
                    <a:lstStyle/>
                    <a:p>
                      <a:pPr algn="l" rtl="0" fontAlgn="ctr"/>
                      <a:r>
                        <a:rPr lang="es-ES" sz="800" b="1" i="0" u="none" strike="noStrike">
                          <a:solidFill>
                            <a:srgbClr val="595959"/>
                          </a:solidFill>
                          <a:latin typeface="Goudy Old Style"/>
                        </a:rPr>
                        <a:t>Port - Cruises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7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s-ES" sz="800" b="1" i="0" u="none" strike="noStrike">
                          <a:solidFill>
                            <a:srgbClr val="595959"/>
                          </a:solidFill>
                          <a:latin typeface="Goudy Old Style"/>
                        </a:rPr>
                        <a:t>Parc Güell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7 km.</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bl>
          </a:graphicData>
        </a:graphic>
      </p:graphicFrame>
      <p:graphicFrame>
        <p:nvGraphicFramePr>
          <p:cNvPr id="21" name="20 Tabla"/>
          <p:cNvGraphicFramePr>
            <a:graphicFrameLocks noGrp="1"/>
          </p:cNvGraphicFramePr>
          <p:nvPr>
            <p:extLst>
              <p:ext uri="{D42A27DB-BD31-4B8C-83A1-F6EECF244321}">
                <p14:modId xmlns:p14="http://schemas.microsoft.com/office/powerpoint/2010/main" val="4138784484"/>
              </p:ext>
            </p:extLst>
          </p:nvPr>
        </p:nvGraphicFramePr>
        <p:xfrm>
          <a:off x="107504" y="4509122"/>
          <a:ext cx="2255894" cy="1512166"/>
        </p:xfrm>
        <a:graphic>
          <a:graphicData uri="http://schemas.openxmlformats.org/drawingml/2006/table">
            <a:tbl>
              <a:tblPr/>
              <a:tblGrid>
                <a:gridCol w="569969"/>
                <a:gridCol w="569969"/>
                <a:gridCol w="254450"/>
                <a:gridCol w="69850"/>
                <a:gridCol w="610681"/>
                <a:gridCol w="180975"/>
              </a:tblGrid>
              <a:tr h="141190">
                <a:tc rowSpan="7">
                  <a:txBody>
                    <a:bodyPr/>
                    <a:lstStyle/>
                    <a:p>
                      <a:pPr algn="ctr" fontAlgn="ctr"/>
                      <a:r>
                        <a:rPr lang="es-ES" sz="600" b="1" i="0" u="none" strike="noStrike" dirty="0" smtClean="0">
                          <a:solidFill>
                            <a:srgbClr val="FFFFFF"/>
                          </a:solidFill>
                          <a:latin typeface="Helvetica"/>
                        </a:rPr>
                        <a:t>SERVICES</a:t>
                      </a:r>
                      <a:endParaRPr lang="es-ES" sz="600" b="1" i="0" u="none" strike="noStrike" dirty="0">
                        <a:solidFill>
                          <a:srgbClr val="FFFFFF"/>
                        </a:solidFill>
                        <a:latin typeface="Helvetica"/>
                      </a:endParaRPr>
                    </a:p>
                  </a:txBody>
                  <a:tcPr marL="9525" marR="9525" marT="9525" marB="0" anchor="ctr">
                    <a:lnL>
                      <a:noFill/>
                    </a:lnL>
                    <a:lnR w="12700" cap="flat" cmpd="sng" algn="ctr">
                      <a:solidFill>
                        <a:srgbClr val="FFFFFF"/>
                      </a:solidFill>
                      <a:prstDash val="solid"/>
                      <a:round/>
                      <a:headEnd type="none" w="med" len="med"/>
                      <a:tailEnd type="none" w="med" len="med"/>
                    </a:lnR>
                    <a:lnT>
                      <a:noFill/>
                    </a:lnT>
                    <a:lnB>
                      <a:noFill/>
                    </a:lnB>
                    <a:solidFill>
                      <a:srgbClr val="5A5A5A"/>
                    </a:solidFill>
                  </a:tcPr>
                </a:tc>
                <a:tc>
                  <a:txBody>
                    <a:bodyPr/>
                    <a:lstStyle/>
                    <a:p>
                      <a:pPr algn="l" rtl="0" fontAlgn="ctr"/>
                      <a:r>
                        <a:rPr lang="es-ES" sz="800" b="1" i="0" u="none" strike="noStrike" dirty="0" err="1">
                          <a:solidFill>
                            <a:srgbClr val="595959"/>
                          </a:solidFill>
                          <a:latin typeface="Goudy Old Style"/>
                        </a:rPr>
                        <a:t>Newspapers</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a:solidFill>
                            <a:srgbClr val="595959"/>
                          </a:solidFill>
                          <a:latin typeface="Goudy Old Style"/>
                        </a:rPr>
                        <a:t>Terrace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1190">
                <a:tc vMerge="1">
                  <a:txBody>
                    <a:bodyPr/>
                    <a:lstStyle/>
                    <a:p>
                      <a:endParaRPr lang="es-ES"/>
                    </a:p>
                  </a:txBody>
                  <a:tcPr/>
                </a:tc>
                <a:tc>
                  <a:txBody>
                    <a:bodyPr/>
                    <a:lstStyle/>
                    <a:p>
                      <a:pPr algn="l" rtl="0" fontAlgn="ctr"/>
                      <a:r>
                        <a:rPr lang="es-ES" sz="800" b="1" i="0" u="none" strike="noStrike">
                          <a:solidFill>
                            <a:srgbClr val="595959"/>
                          </a:solidFill>
                          <a:latin typeface="Goudy Old Style"/>
                        </a:rPr>
                        <a:t>TV area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a:solidFill>
                            <a:srgbClr val="595959"/>
                          </a:solidFill>
                          <a:latin typeface="Goudy Old Style"/>
                        </a:rPr>
                        <a:t>Laundry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72149">
                <a:tc vMerge="1">
                  <a:txBody>
                    <a:bodyPr/>
                    <a:lstStyle/>
                    <a:p>
                      <a:endParaRPr lang="es-ES"/>
                    </a:p>
                  </a:txBody>
                  <a:tcPr/>
                </a:tc>
                <a:tc>
                  <a:txBody>
                    <a:bodyPr/>
                    <a:lstStyle/>
                    <a:p>
                      <a:pPr algn="l" rtl="0" fontAlgn="ctr"/>
                      <a:r>
                        <a:rPr lang="es-ES" sz="800" b="1" i="0" u="none" strike="noStrike" dirty="0">
                          <a:solidFill>
                            <a:srgbClr val="595959"/>
                          </a:solidFill>
                          <a:latin typeface="Goudy Old Style"/>
                        </a:rPr>
                        <a:t>Free </a:t>
                      </a:r>
                      <a:r>
                        <a:rPr lang="es-ES" sz="800" b="1" i="0" u="none" strike="noStrike" dirty="0" err="1">
                          <a:solidFill>
                            <a:srgbClr val="595959"/>
                          </a:solidFill>
                          <a:latin typeface="Goudy Old Style"/>
                        </a:rPr>
                        <a:t>Wi</a:t>
                      </a:r>
                      <a:r>
                        <a:rPr lang="es-ES" sz="800" b="1" i="0" u="none" strike="noStrike" dirty="0">
                          <a:solidFill>
                            <a:srgbClr val="595959"/>
                          </a:solidFill>
                          <a:latin typeface="Goudy Old Style"/>
                        </a:rPr>
                        <a:t>-Fi </a:t>
                      </a:r>
                      <a:r>
                        <a:rPr lang="es-ES" sz="800" b="1" i="0" u="none" strike="noStrike" dirty="0" smtClean="0">
                          <a:solidFill>
                            <a:srgbClr val="595959"/>
                          </a:solidFill>
                          <a:latin typeface="Goudy Old Style"/>
                        </a:rPr>
                        <a:t>Access</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dirty="0">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dirty="0">
                          <a:solidFill>
                            <a:srgbClr val="595959"/>
                          </a:solidFill>
                          <a:latin typeface="Goudy Old Style"/>
                        </a:rPr>
                        <a:t>Restaurant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72149">
                <a:tc vMerge="1">
                  <a:txBody>
                    <a:bodyPr/>
                    <a:lstStyle/>
                    <a:p>
                      <a:endParaRPr lang="es-ES"/>
                    </a:p>
                  </a:txBody>
                  <a:tcPr/>
                </a:tc>
                <a:tc>
                  <a:txBody>
                    <a:bodyPr/>
                    <a:lstStyle/>
                    <a:p>
                      <a:pPr algn="l" rtl="0" fontAlgn="ctr"/>
                      <a:r>
                        <a:rPr lang="es-ES" sz="800" b="1" i="0" u="none" strike="noStrike">
                          <a:solidFill>
                            <a:srgbClr val="595959"/>
                          </a:solidFill>
                          <a:latin typeface="Goudy Old Style"/>
                        </a:rPr>
                        <a:t>Bar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dirty="0">
                          <a:solidFill>
                            <a:srgbClr val="595959"/>
                          </a:solidFill>
                          <a:latin typeface="Goudy Old Style"/>
                        </a:rPr>
                        <a:t>Buffet </a:t>
                      </a:r>
                      <a:r>
                        <a:rPr lang="es-ES" sz="800" b="1" i="0" u="none" strike="noStrike" dirty="0" err="1">
                          <a:solidFill>
                            <a:srgbClr val="595959"/>
                          </a:solidFill>
                          <a:latin typeface="Goudy Old Style"/>
                        </a:rPr>
                        <a:t>Breakfast</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72149">
                <a:tc vMerge="1">
                  <a:txBody>
                    <a:bodyPr/>
                    <a:lstStyle/>
                    <a:p>
                      <a:endParaRPr lang="es-ES"/>
                    </a:p>
                  </a:txBody>
                  <a:tcPr/>
                </a:tc>
                <a:tc>
                  <a:txBody>
                    <a:bodyPr/>
                    <a:lstStyle/>
                    <a:p>
                      <a:pPr algn="l" rtl="0" fontAlgn="ctr"/>
                      <a:r>
                        <a:rPr lang="es-ES" sz="800" b="1" i="0" u="none" strike="noStrike" dirty="0">
                          <a:solidFill>
                            <a:srgbClr val="595959"/>
                          </a:solidFill>
                          <a:latin typeface="Goudy Old Style"/>
                        </a:rPr>
                        <a:t>Parking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dirty="0" err="1">
                          <a:solidFill>
                            <a:srgbClr val="595959"/>
                          </a:solidFill>
                          <a:latin typeface="Goudy Old Style"/>
                        </a:rPr>
                        <a:t>Room</a:t>
                      </a:r>
                      <a:r>
                        <a:rPr lang="es-ES" sz="800" b="1" i="0" u="none" strike="noStrike" dirty="0">
                          <a:solidFill>
                            <a:srgbClr val="595959"/>
                          </a:solidFill>
                          <a:latin typeface="Goudy Old Style"/>
                        </a:rPr>
                        <a:t> </a:t>
                      </a:r>
                      <a:r>
                        <a:rPr lang="es-ES" sz="800" b="1" i="0" u="none" strike="noStrike" dirty="0" err="1">
                          <a:solidFill>
                            <a:srgbClr val="595959"/>
                          </a:solidFill>
                          <a:latin typeface="Goudy Old Style"/>
                        </a:rPr>
                        <a:t>Service</a:t>
                      </a:r>
                      <a:r>
                        <a:rPr lang="es-ES" sz="800" b="1" i="0" u="none" strike="noStrike" dirty="0">
                          <a:solidFill>
                            <a:srgbClr val="595959"/>
                          </a:solidFill>
                          <a:latin typeface="Goudy Old Style"/>
                        </a:rPr>
                        <a:t> 24h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141190">
                <a:tc vMerge="1">
                  <a:txBody>
                    <a:bodyPr/>
                    <a:lstStyle/>
                    <a:p>
                      <a:endParaRPr lang="es-ES"/>
                    </a:p>
                  </a:txBody>
                  <a:tcPr/>
                </a:tc>
                <a:tc>
                  <a:txBody>
                    <a:bodyPr/>
                    <a:lstStyle/>
                    <a:p>
                      <a:pPr algn="l" rtl="0" fontAlgn="ctr"/>
                      <a:r>
                        <a:rPr lang="es-ES" sz="800" b="1" i="0" u="none" strike="noStrike">
                          <a:solidFill>
                            <a:srgbClr val="595959"/>
                          </a:solidFill>
                          <a:latin typeface="Goudy Old Style"/>
                        </a:rPr>
                        <a:t>AC Store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dirty="0">
                          <a:solidFill>
                            <a:srgbClr val="595959"/>
                          </a:solidFill>
                          <a:latin typeface="Goudy Old Style"/>
                        </a:rPr>
                        <a:t>Safety Boxes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r h="272149">
                <a:tc vMerge="1">
                  <a:txBody>
                    <a:bodyPr/>
                    <a:lstStyle/>
                    <a:p>
                      <a:endParaRPr lang="es-ES"/>
                    </a:p>
                  </a:txBody>
                  <a:tcPr/>
                </a:tc>
                <a:tc>
                  <a:txBody>
                    <a:bodyPr/>
                    <a:lstStyle/>
                    <a:p>
                      <a:pPr algn="l" rtl="0" fontAlgn="ctr"/>
                      <a:r>
                        <a:rPr lang="es-ES" sz="800" b="1" i="0" u="none" strike="noStrike">
                          <a:solidFill>
                            <a:srgbClr val="595959"/>
                          </a:solidFill>
                          <a:latin typeface="Goudy Old Style"/>
                        </a:rPr>
                        <a:t>Outdoor pool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r" rtl="0" fontAlgn="ctr"/>
                      <a:r>
                        <a:rPr lang="es-ES" sz="800" b="1" i="0" u="none" strike="noStrike">
                          <a:solidFill>
                            <a:srgbClr val="595959"/>
                          </a:solidFill>
                          <a:latin typeface="Goudy Old Style"/>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ctr"/>
                      <a:r>
                        <a:rPr lang="es-ES" sz="800" b="1" i="0" u="none" strike="noStrike" dirty="0" err="1">
                          <a:solidFill>
                            <a:srgbClr val="595959"/>
                          </a:solidFill>
                          <a:latin typeface="Goudy Old Style"/>
                        </a:rPr>
                        <a:t>Concierge</a:t>
                      </a:r>
                      <a:endParaRPr lang="es-ES" sz="800" b="1" i="0" u="none" strike="noStrike" dirty="0">
                        <a:solidFill>
                          <a:srgbClr val="595959"/>
                        </a:solidFill>
                        <a:latin typeface="Goudy Old Style"/>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800" b="1" i="0" u="none" strike="noStrike" dirty="0">
                          <a:solidFill>
                            <a:srgbClr val="595959"/>
                          </a:solidFill>
                          <a:latin typeface="Goudy Old Style"/>
                        </a:rPr>
                        <a:t>Yes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3 Título"/>
          <p:cNvSpPr>
            <a:spLocks noGrp="1"/>
          </p:cNvSpPr>
          <p:nvPr>
            <p:ph type="title"/>
          </p:nvPr>
        </p:nvSpPr>
        <p:spPr>
          <a:xfrm>
            <a:off x="0" y="0"/>
            <a:ext cx="9144000" cy="620688"/>
          </a:xfrm>
          <a:solidFill>
            <a:schemeClr val="tx1">
              <a:lumMod val="65000"/>
              <a:lumOff val="35000"/>
            </a:schemeClr>
          </a:solidFill>
        </p:spPr>
        <p:txBody>
          <a:bodyPr>
            <a:noAutofit/>
          </a:bodyPr>
          <a:lstStyle/>
          <a:p>
            <a:r>
              <a:rPr lang="es-ES" sz="1800" dirty="0" smtClean="0">
                <a:solidFill>
                  <a:schemeClr val="bg1"/>
                </a:solidFill>
                <a:latin typeface="Helvetica" pitchFamily="34" charset="0"/>
                <a:cs typeface="Helvetica" pitchFamily="34" charset="0"/>
              </a:rPr>
              <a:t>AC HOTEL BARCELONA FÓRUM</a:t>
            </a:r>
            <a:br>
              <a:rPr lang="es-ES" sz="1800" dirty="0" smtClean="0">
                <a:solidFill>
                  <a:schemeClr val="bg1"/>
                </a:solidFill>
                <a:latin typeface="Helvetica" pitchFamily="34" charset="0"/>
                <a:cs typeface="Helvetica" pitchFamily="34" charset="0"/>
              </a:rPr>
            </a:br>
            <a:r>
              <a:rPr lang="es-ES" sz="1800" dirty="0" err="1" smtClean="0">
                <a:solidFill>
                  <a:schemeClr val="bg1"/>
                </a:solidFill>
                <a:latin typeface="Helvetica" pitchFamily="34" charset="0"/>
                <a:cs typeface="Helvetica" pitchFamily="34" charset="0"/>
              </a:rPr>
              <a:t>Convention</a:t>
            </a:r>
            <a:r>
              <a:rPr lang="es-ES" sz="1800" dirty="0" smtClean="0">
                <a:solidFill>
                  <a:schemeClr val="bg1"/>
                </a:solidFill>
                <a:latin typeface="Helvetica" pitchFamily="34" charset="0"/>
                <a:cs typeface="Helvetica" pitchFamily="34" charset="0"/>
              </a:rPr>
              <a:t> &amp; </a:t>
            </a:r>
            <a:r>
              <a:rPr lang="es-ES" sz="1800" dirty="0" err="1" smtClean="0">
                <a:solidFill>
                  <a:schemeClr val="bg1"/>
                </a:solidFill>
                <a:latin typeface="Helvetica" pitchFamily="34" charset="0"/>
                <a:cs typeface="Helvetica" pitchFamily="34" charset="0"/>
              </a:rPr>
              <a:t>Events</a:t>
            </a:r>
            <a:endParaRPr lang="es-ES" sz="1800" dirty="0">
              <a:solidFill>
                <a:schemeClr val="bg1"/>
              </a:solidFill>
              <a:latin typeface="Helvetica" pitchFamily="34" charset="0"/>
              <a:cs typeface="Helvetica" pitchFamily="34" charset="0"/>
            </a:endParaRPr>
          </a:p>
        </p:txBody>
      </p:sp>
      <p:pic>
        <p:nvPicPr>
          <p:cNvPr id="17" name="Picture 3" descr="achotel_logo_color_vaf-01"/>
          <p:cNvPicPr>
            <a:picLocks noChangeAspect="1" noChangeArrowheads="1"/>
          </p:cNvPicPr>
          <p:nvPr/>
        </p:nvPicPr>
        <p:blipFill>
          <a:blip r:embed="rId2" cstate="print">
            <a:extLst>
              <a:ext uri="{28A0092B-C50C-407E-A947-70E740481C1C}">
                <a14:useLocalDpi xmlns:a14="http://schemas.microsoft.com/office/drawing/2010/main" val="0"/>
              </a:ext>
            </a:extLst>
          </a:blip>
          <a:srcRect l="36000" t="35249" r="32750" b="35251"/>
          <a:stretch>
            <a:fillRect/>
          </a:stretch>
        </p:blipFill>
        <p:spPr bwMode="auto">
          <a:xfrm>
            <a:off x="35495" y="0"/>
            <a:ext cx="656345" cy="6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20 CuadroTexto"/>
          <p:cNvSpPr txBox="1"/>
          <p:nvPr/>
        </p:nvSpPr>
        <p:spPr>
          <a:xfrm>
            <a:off x="251520" y="5457418"/>
            <a:ext cx="8496944" cy="707886"/>
          </a:xfrm>
          <a:prstGeom prst="rect">
            <a:avLst/>
          </a:prstGeom>
          <a:noFill/>
        </p:spPr>
        <p:txBody>
          <a:bodyPr wrap="square" rtlCol="0">
            <a:spAutoFit/>
          </a:bodyPr>
          <a:lstStyle/>
          <a:p>
            <a:r>
              <a:rPr lang="es-ES" sz="1000" dirty="0" smtClean="0">
                <a:solidFill>
                  <a:schemeClr val="tx1">
                    <a:lumMod val="65000"/>
                    <a:lumOff val="35000"/>
                  </a:schemeClr>
                </a:solidFill>
                <a:latin typeface="Goudy Old Style" pitchFamily="18" charset="0"/>
              </a:rPr>
              <a:t>RESTAURANT 	4th </a:t>
            </a:r>
            <a:r>
              <a:rPr lang="es-ES" sz="1000" dirty="0" err="1" smtClean="0">
                <a:solidFill>
                  <a:schemeClr val="tx1">
                    <a:lumMod val="65000"/>
                    <a:lumOff val="35000"/>
                  </a:schemeClr>
                </a:solidFill>
                <a:latin typeface="Goudy Old Style" pitchFamily="18" charset="0"/>
              </a:rPr>
              <a:t>Floor</a:t>
            </a:r>
            <a:r>
              <a:rPr lang="es-ES" sz="1000" dirty="0" smtClean="0">
                <a:solidFill>
                  <a:schemeClr val="tx1">
                    <a:lumMod val="65000"/>
                    <a:lumOff val="35000"/>
                  </a:schemeClr>
                </a:solidFill>
                <a:latin typeface="Goudy Old Style" pitchFamily="18" charset="0"/>
              </a:rPr>
              <a:t>	</a:t>
            </a:r>
            <a:r>
              <a:rPr lang="en-US" sz="900" dirty="0" smtClean="0">
                <a:solidFill>
                  <a:schemeClr val="tx1">
                    <a:lumMod val="65000"/>
                    <a:lumOff val="35000"/>
                  </a:schemeClr>
                </a:solidFill>
                <a:latin typeface="Goudy Old Style" pitchFamily="18" charset="0"/>
              </a:rPr>
              <a:t>The "DIA and NIT" Restaurant offers a varied and affordable menu , based on healthy cuisine . Made up delicious salads , original pastas, 			risottos , vegetables, meats and fish . Your offer is made following the traditional Mediterranean diet</a:t>
            </a:r>
            <a:r>
              <a:rPr lang="en-US" sz="1000" dirty="0" smtClean="0"/>
              <a:t>.</a:t>
            </a:r>
            <a:endParaRPr lang="es-ES" sz="1000" dirty="0" smtClean="0">
              <a:solidFill>
                <a:schemeClr val="tx1">
                  <a:lumMod val="65000"/>
                  <a:lumOff val="35000"/>
                </a:schemeClr>
              </a:solidFill>
              <a:latin typeface="Goudy Old Style" pitchFamily="18" charset="0"/>
            </a:endParaRPr>
          </a:p>
          <a:p>
            <a:r>
              <a:rPr lang="es-ES" sz="1000" dirty="0" smtClean="0">
                <a:solidFill>
                  <a:schemeClr val="tx1">
                    <a:lumMod val="65000"/>
                    <a:lumOff val="35000"/>
                  </a:schemeClr>
                </a:solidFill>
                <a:latin typeface="Goudy Old Style" pitchFamily="18" charset="0"/>
              </a:rPr>
              <a:t>NATURA  LOUNGE  13th </a:t>
            </a:r>
            <a:r>
              <a:rPr lang="es-ES" sz="1000" dirty="0" err="1" smtClean="0">
                <a:solidFill>
                  <a:schemeClr val="tx1">
                    <a:lumMod val="65000"/>
                    <a:lumOff val="35000"/>
                  </a:schemeClr>
                </a:solidFill>
                <a:latin typeface="Goudy Old Style" pitchFamily="18" charset="0"/>
              </a:rPr>
              <a:t>Floor</a:t>
            </a:r>
            <a:r>
              <a:rPr lang="es-ES" sz="1000" dirty="0" smtClean="0">
                <a:solidFill>
                  <a:schemeClr val="tx1">
                    <a:lumMod val="65000"/>
                    <a:lumOff val="35000"/>
                  </a:schemeClr>
                </a:solidFill>
                <a:latin typeface="Goudy Old Style" pitchFamily="18" charset="0"/>
              </a:rPr>
              <a:t>	</a:t>
            </a:r>
            <a:r>
              <a:rPr lang="en-US" sz="1000" dirty="0">
                <a:solidFill>
                  <a:schemeClr val="tx1">
                    <a:lumMod val="65000"/>
                    <a:lumOff val="35000"/>
                  </a:schemeClr>
                </a:solidFill>
                <a:latin typeface="Goudy Old Style" pitchFamily="18" charset="0"/>
              </a:rPr>
              <a:t>The Suite Bar serves up suggestive recipes of our Mediterranean cuisine. Keep up with our weekly gastronomic offering or </a:t>
            </a:r>
            <a:r>
              <a:rPr lang="en-US" sz="1000" dirty="0" smtClean="0">
                <a:solidFill>
                  <a:schemeClr val="tx1">
                    <a:lumMod val="65000"/>
                    <a:lumOff val="35000"/>
                  </a:schemeClr>
                </a:solidFill>
                <a:latin typeface="Goudy Old Style" pitchFamily="18" charset="0"/>
              </a:rPr>
              <a:t>taste</a:t>
            </a:r>
            <a:br>
              <a:rPr lang="en-US" sz="1000" dirty="0" smtClean="0">
                <a:solidFill>
                  <a:schemeClr val="tx1">
                    <a:lumMod val="65000"/>
                    <a:lumOff val="35000"/>
                  </a:schemeClr>
                </a:solidFill>
                <a:latin typeface="Goudy Old Style" pitchFamily="18" charset="0"/>
              </a:rPr>
            </a:br>
            <a:r>
              <a:rPr lang="en-US" sz="1000" dirty="0" smtClean="0">
                <a:solidFill>
                  <a:schemeClr val="tx1">
                    <a:lumMod val="65000"/>
                    <a:lumOff val="35000"/>
                  </a:schemeClr>
                </a:solidFill>
                <a:latin typeface="Goudy Old Style" pitchFamily="18" charset="0"/>
              </a:rPr>
              <a:t>                                                          the </a:t>
            </a:r>
            <a:r>
              <a:rPr lang="en-US" sz="1000" dirty="0">
                <a:solidFill>
                  <a:schemeClr val="tx1">
                    <a:lumMod val="65000"/>
                    <a:lumOff val="35000"/>
                  </a:schemeClr>
                </a:solidFill>
                <a:latin typeface="Goudy Old Style" pitchFamily="18" charset="0"/>
              </a:rPr>
              <a:t>famous Mediterranean Bluefin tuna . It is the perfect corner to spend a nice time and also for sport fans and spectators</a:t>
            </a:r>
            <a:endParaRPr lang="es-ES" sz="1000" dirty="0">
              <a:solidFill>
                <a:schemeClr val="tx1">
                  <a:lumMod val="65000"/>
                  <a:lumOff val="35000"/>
                </a:schemeClr>
              </a:solidFill>
              <a:latin typeface="Goudy Old Style" pitchFamily="18" charset="0"/>
            </a:endParaRPr>
          </a:p>
        </p:txBody>
      </p:sp>
      <p:sp>
        <p:nvSpPr>
          <p:cNvPr id="2050" name="AutoShape 2" descr="Resultado de imagen de restaurante dia &amp; N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052" name="AutoShape 4" descr="Resultado de imagen de restaurante dia &amp; N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23" name="3 Título"/>
          <p:cNvSpPr txBox="1">
            <a:spLocks/>
          </p:cNvSpPr>
          <p:nvPr/>
        </p:nvSpPr>
        <p:spPr>
          <a:xfrm>
            <a:off x="0" y="6237312"/>
            <a:ext cx="9144000" cy="620688"/>
          </a:xfrm>
          <a:prstGeom prst="rect">
            <a:avLst/>
          </a:prstGeom>
          <a:solidFill>
            <a:schemeClr val="tx1">
              <a:lumMod val="65000"/>
              <a:lumOff val="35000"/>
            </a:schemeClr>
          </a:solidFill>
        </p:spPr>
        <p:txBody>
          <a:bodyPr vert="horz" lIns="91429" tIns="45715" rIns="91429" bIns="45715" rtlCol="0" anchor="ctr">
            <a:noAutofit/>
          </a:bodyPr>
          <a:lstStyle/>
          <a:p>
            <a:pPr marL="0" marR="0" lvl="0" indent="0" algn="ctr" defTabSz="914290" rtl="0" eaLnBrk="1" fontAlgn="auto" latinLnBrk="0" hangingPunct="1">
              <a:lnSpc>
                <a:spcPct val="100000"/>
              </a:lnSpc>
              <a:spcBef>
                <a:spcPct val="0"/>
              </a:spcBef>
              <a:spcAft>
                <a:spcPts val="0"/>
              </a:spcAft>
              <a:buClrTx/>
              <a:buSzTx/>
              <a:buFontTx/>
              <a:buNone/>
              <a:tabLst/>
              <a:defRPr/>
            </a:pPr>
            <a:r>
              <a:rPr lang="es-ES" sz="800" b="1" dirty="0" smtClean="0">
                <a:solidFill>
                  <a:schemeClr val="bg1"/>
                </a:solidFill>
                <a:latin typeface="Helvetica" pitchFamily="34" charset="0"/>
                <a:ea typeface="+mj-ea"/>
                <a:cs typeface="Helvetica" pitchFamily="34" charset="0"/>
              </a:rPr>
              <a:t>AC Hotel Barcelona Fórum</a:t>
            </a:r>
          </a:p>
          <a:p>
            <a:pPr marL="0" marR="0" lvl="0" indent="0" algn="ctr" defTabSz="914290" rtl="0" eaLnBrk="1" fontAlgn="auto" latinLnBrk="0" hangingPunct="1">
              <a:lnSpc>
                <a:spcPct val="100000"/>
              </a:lnSpc>
              <a:spcBef>
                <a:spcPct val="0"/>
              </a:spcBef>
              <a:spcAft>
                <a:spcPts val="0"/>
              </a:spcAft>
              <a:buClrTx/>
              <a:buSzTx/>
              <a:buFontTx/>
              <a:buNone/>
              <a:tabLst/>
              <a:defRPr/>
            </a:pPr>
            <a:r>
              <a:rPr kumimoji="0" lang="es-ES" sz="800" b="1" i="0" u="none" strike="noStrike" kern="1200" cap="none" spc="0" normalizeH="0" baseline="0" noProof="0" dirty="0" smtClean="0">
                <a:ln>
                  <a:noFill/>
                </a:ln>
                <a:solidFill>
                  <a:schemeClr val="bg1"/>
                </a:solidFill>
                <a:effectLst/>
                <a:uLnTx/>
                <a:uFillTx/>
                <a:latin typeface="Helvetica" pitchFamily="34" charset="0"/>
                <a:ea typeface="+mj-ea"/>
                <a:cs typeface="Helvetica" pitchFamily="34" charset="0"/>
              </a:rPr>
              <a:t>Paseo</a:t>
            </a:r>
            <a:r>
              <a:rPr kumimoji="0" lang="es-ES" sz="800" b="1" i="0" u="none" strike="noStrike" kern="1200" cap="none" spc="0" normalizeH="0" noProof="0" dirty="0" smtClean="0">
                <a:ln>
                  <a:noFill/>
                </a:ln>
                <a:solidFill>
                  <a:schemeClr val="bg1"/>
                </a:solidFill>
                <a:effectLst/>
                <a:uLnTx/>
                <a:uFillTx/>
                <a:latin typeface="Helvetica" pitchFamily="34" charset="0"/>
                <a:ea typeface="+mj-ea"/>
                <a:cs typeface="Helvetica" pitchFamily="34" charset="0"/>
              </a:rPr>
              <a:t> </a:t>
            </a:r>
            <a:r>
              <a:rPr kumimoji="0" lang="es-ES" sz="800" b="1" i="0" u="none" strike="noStrike" kern="1200" cap="none" spc="0" normalizeH="0" noProof="0" dirty="0" err="1" smtClean="0">
                <a:ln>
                  <a:noFill/>
                </a:ln>
                <a:solidFill>
                  <a:schemeClr val="bg1"/>
                </a:solidFill>
                <a:effectLst/>
                <a:uLnTx/>
                <a:uFillTx/>
                <a:latin typeface="Helvetica" pitchFamily="34" charset="0"/>
                <a:ea typeface="+mj-ea"/>
                <a:cs typeface="Helvetica" pitchFamily="34" charset="0"/>
              </a:rPr>
              <a:t>Taulat</a:t>
            </a:r>
            <a:r>
              <a:rPr kumimoji="0" lang="es-ES" sz="800" b="1" i="0" u="none" strike="noStrike" kern="1200" cap="none" spc="0" normalizeH="0" noProof="0" dirty="0" smtClean="0">
                <a:ln>
                  <a:noFill/>
                </a:ln>
                <a:solidFill>
                  <a:schemeClr val="bg1"/>
                </a:solidFill>
                <a:effectLst/>
                <a:uLnTx/>
                <a:uFillTx/>
                <a:latin typeface="Helvetica" pitchFamily="34" charset="0"/>
                <a:ea typeface="+mj-ea"/>
                <a:cs typeface="Helvetica" pitchFamily="34" charset="0"/>
              </a:rPr>
              <a:t>, 278 – 08019  Barcelona</a:t>
            </a:r>
          </a:p>
          <a:p>
            <a:pPr lvl="0" algn="ctr">
              <a:spcBef>
                <a:spcPct val="0"/>
              </a:spcBef>
            </a:pPr>
            <a:r>
              <a:rPr lang="es-ES" sz="800" b="1" baseline="0" dirty="0" err="1" smtClean="0">
                <a:solidFill>
                  <a:schemeClr val="bg1"/>
                </a:solidFill>
                <a:latin typeface="Helvetica" pitchFamily="34" charset="0"/>
                <a:ea typeface="+mj-ea"/>
                <a:cs typeface="Helvetica" pitchFamily="34" charset="0"/>
              </a:rPr>
              <a:t>Tlf.</a:t>
            </a:r>
            <a:r>
              <a:rPr lang="es-ES" sz="800" b="1" baseline="0" dirty="0" smtClean="0">
                <a:solidFill>
                  <a:schemeClr val="bg1"/>
                </a:solidFill>
                <a:latin typeface="Helvetica" pitchFamily="34" charset="0"/>
                <a:ea typeface="+mj-ea"/>
                <a:cs typeface="Helvetica" pitchFamily="34" charset="0"/>
              </a:rPr>
              <a:t>: +34 934 898 200   Fax: </a:t>
            </a:r>
            <a:r>
              <a:rPr lang="es-ES" sz="800" b="1" dirty="0" smtClean="0">
                <a:solidFill>
                  <a:schemeClr val="bg1"/>
                </a:solidFill>
                <a:latin typeface="Helvetica" pitchFamily="34" charset="0"/>
                <a:cs typeface="Helvetica" pitchFamily="34" charset="0"/>
              </a:rPr>
              <a:t>+34 934 898 201</a:t>
            </a:r>
          </a:p>
          <a:p>
            <a:pPr lvl="0" algn="ctr">
              <a:spcBef>
                <a:spcPct val="0"/>
              </a:spcBef>
            </a:pPr>
            <a:r>
              <a:rPr lang="es-ES" sz="800" b="1" dirty="0" smtClean="0">
                <a:solidFill>
                  <a:schemeClr val="bg1"/>
                </a:solidFill>
                <a:latin typeface="Helvetica" pitchFamily="34" charset="0"/>
                <a:ea typeface="+mj-ea"/>
                <a:cs typeface="Helvetica" pitchFamily="34" charset="0"/>
              </a:rPr>
              <a:t>hotelacbarcelona.com  - acbarcelona@ac-hotels.com</a:t>
            </a:r>
            <a:endParaRPr kumimoji="0" lang="es-ES" sz="800" b="1" i="0" u="none" strike="noStrike" kern="1200" cap="none" spc="0" normalizeH="0" baseline="0" noProof="0" dirty="0">
              <a:ln>
                <a:noFill/>
              </a:ln>
              <a:solidFill>
                <a:schemeClr val="bg1"/>
              </a:solidFill>
              <a:effectLst/>
              <a:uLnTx/>
              <a:uFillTx/>
              <a:latin typeface="Helvetica" pitchFamily="34" charset="0"/>
              <a:ea typeface="+mj-ea"/>
              <a:cs typeface="Helvetica" pitchFamily="34" charset="0"/>
            </a:endParaRPr>
          </a:p>
        </p:txBody>
      </p:sp>
      <p:sp>
        <p:nvSpPr>
          <p:cNvPr id="2054" name="AutoShape 6" descr="Resultado de imagen de restaurante dia &amp; N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3" name="2 Rectángulo"/>
          <p:cNvSpPr/>
          <p:nvPr/>
        </p:nvSpPr>
        <p:spPr>
          <a:xfrm>
            <a:off x="251520" y="3683998"/>
            <a:ext cx="8892480" cy="253916"/>
          </a:xfrm>
          <a:prstGeom prst="rect">
            <a:avLst/>
          </a:prstGeom>
        </p:spPr>
        <p:txBody>
          <a:bodyPr wrap="square">
            <a:spAutoFit/>
          </a:bodyPr>
          <a:lstStyle/>
          <a:p>
            <a:r>
              <a:rPr lang="en-US" sz="1000" i="1" dirty="0"/>
              <a:t>Meeting rooms equipment ( on request) : Flipchart, A.V. </a:t>
            </a:r>
            <a:r>
              <a:rPr lang="en-US" sz="1000" i="1" dirty="0" err="1"/>
              <a:t>equipments</a:t>
            </a:r>
            <a:r>
              <a:rPr lang="en-US" sz="1000" i="1" dirty="0"/>
              <a:t> , sound system , laptop computers , wireless internet access , DSL lines , streaming records .</a:t>
            </a:r>
            <a:endParaRPr lang="es-ES" sz="1000" i="1" dirty="0"/>
          </a:p>
        </p:txBody>
      </p:sp>
      <p:pic>
        <p:nvPicPr>
          <p:cNvPr id="18" name="7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5495" y="3987231"/>
            <a:ext cx="2937197" cy="1385985"/>
          </a:xfrm>
          <a:prstGeom prst="rect">
            <a:avLst/>
          </a:prstGeom>
        </p:spPr>
      </p:pic>
      <p:pic>
        <p:nvPicPr>
          <p:cNvPr id="19" name="7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38719" y="3987230"/>
            <a:ext cx="2522545" cy="1392571"/>
          </a:xfrm>
          <a:prstGeom prst="rect">
            <a:avLst/>
          </a:prstGeom>
        </p:spPr>
      </p:pic>
      <p:pic>
        <p:nvPicPr>
          <p:cNvPr id="26" name="8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2160" y="3987231"/>
            <a:ext cx="3131840" cy="1385985"/>
          </a:xfrm>
          <a:prstGeom prst="rect">
            <a:avLst/>
          </a:prstGeom>
        </p:spPr>
      </p:pic>
      <p:graphicFrame>
        <p:nvGraphicFramePr>
          <p:cNvPr id="4" name="3 Tabla"/>
          <p:cNvGraphicFramePr>
            <a:graphicFrameLocks noGrp="1"/>
          </p:cNvGraphicFramePr>
          <p:nvPr>
            <p:extLst>
              <p:ext uri="{D42A27DB-BD31-4B8C-83A1-F6EECF244321}">
                <p14:modId xmlns:p14="http://schemas.microsoft.com/office/powerpoint/2010/main" val="3549933040"/>
              </p:ext>
            </p:extLst>
          </p:nvPr>
        </p:nvGraphicFramePr>
        <p:xfrm>
          <a:off x="35496" y="701469"/>
          <a:ext cx="9108510" cy="2943555"/>
        </p:xfrm>
        <a:graphic>
          <a:graphicData uri="http://schemas.openxmlformats.org/drawingml/2006/table">
            <a:tbl>
              <a:tblPr>
                <a:tableStyleId>{5C22544A-7EE6-4342-B048-85BDC9FD1C3A}</a:tableStyleId>
              </a:tblPr>
              <a:tblGrid>
                <a:gridCol w="607234"/>
                <a:gridCol w="607234"/>
                <a:gridCol w="607234"/>
                <a:gridCol w="607234"/>
                <a:gridCol w="607234"/>
                <a:gridCol w="607234"/>
                <a:gridCol w="607234"/>
                <a:gridCol w="607234"/>
                <a:gridCol w="607234"/>
                <a:gridCol w="607234"/>
                <a:gridCol w="607234"/>
                <a:gridCol w="607234"/>
                <a:gridCol w="607234"/>
                <a:gridCol w="607234"/>
                <a:gridCol w="607234"/>
              </a:tblGrid>
              <a:tr h="212210">
                <a:tc>
                  <a:txBody>
                    <a:bodyPr/>
                    <a:lstStyle/>
                    <a:p>
                      <a:pPr algn="ctr" rtl="0" fontAlgn="ctr"/>
                      <a:r>
                        <a:rPr lang="es-ES" sz="600" u="none" strike="noStrike" dirty="0">
                          <a:effectLst/>
                        </a:rPr>
                        <a:t>Meeting </a:t>
                      </a:r>
                      <a:r>
                        <a:rPr lang="es-ES" sz="600" u="none" strike="noStrike" dirty="0" err="1">
                          <a:effectLst/>
                        </a:rPr>
                        <a:t>Room</a:t>
                      </a:r>
                      <a:endParaRPr lang="es-ES" sz="600" b="0" i="0" u="none" strike="noStrike" dirty="0">
                        <a:solidFill>
                          <a:srgbClr val="404040"/>
                        </a:solidFill>
                        <a:effectLst/>
                        <a:latin typeface="Calibri"/>
                      </a:endParaRPr>
                    </a:p>
                  </a:txBody>
                  <a:tcPr marL="7348" marR="7348" marT="7348" marB="0" anchor="ctr"/>
                </a:tc>
                <a:tc>
                  <a:txBody>
                    <a:bodyPr/>
                    <a:lstStyle/>
                    <a:p>
                      <a:pPr algn="ctr" rtl="0" fontAlgn="ctr"/>
                      <a:r>
                        <a:rPr lang="es-ES" sz="600" u="none" strike="noStrike">
                          <a:effectLst/>
                        </a:rPr>
                        <a:t>Floor</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Natural Light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L x A</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Area (m2)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Area (sq ft)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Heigh (m2)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Heigh (ft)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School room</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Conference</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U Shape</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Banquet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Cocktail</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Theatre</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Crescent Round</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Barcelona</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1st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24,9 x 10,1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3,10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S. Familia</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18,7 x 32,8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498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1.627,30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12,80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314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115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400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600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560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294</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Sants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No</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13,3 x 6,8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301,84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11,48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60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56</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Eixample</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No</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13,5 x 6,8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301,84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11,48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60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56</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Gràcia</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No</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13,5 x 6,8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305,12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11,48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60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56</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Pref. Vert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16,6 x 12,5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260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869,20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10,83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180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Pref. Blau</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19 x 14,5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277</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869,20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3,70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10,83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180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Born</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No</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6,6 x 5,9</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127,95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2,80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9,19</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Montjuic</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No</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13,3 x 6,7</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295,28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2,80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9,19</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49</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800" u="none" strike="noStrike" dirty="0">
                          <a:solidFill>
                            <a:schemeClr val="tx1"/>
                          </a:solidFill>
                          <a:effectLst/>
                        </a:rPr>
                        <a:t>22@</a:t>
                      </a:r>
                      <a:endParaRPr lang="es-ES" sz="800" b="0" i="0" u="none" strike="noStrike" dirty="0">
                        <a:solidFill>
                          <a:schemeClr val="tx1"/>
                        </a:solidFill>
                        <a:effectLst/>
                        <a:latin typeface="Calibri"/>
                      </a:endParaRPr>
                    </a:p>
                  </a:txBody>
                  <a:tcPr marL="7348" marR="7348" marT="7348" marB="0" anchor="ctr"/>
                </a:tc>
                <a:tc>
                  <a:txBody>
                    <a:bodyPr/>
                    <a:lstStyle/>
                    <a:p>
                      <a:pPr algn="ctr" rtl="0" fontAlgn="ctr"/>
                      <a:r>
                        <a:rPr lang="es-ES" sz="600" u="none" strike="noStrike">
                          <a:effectLst/>
                        </a:rPr>
                        <a:t>3rd</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dirty="0">
                          <a:effectLst/>
                        </a:rPr>
                        <a:t>Yes</a:t>
                      </a:r>
                      <a:endParaRPr lang="es-ES" sz="600" b="0" i="0" u="none" strike="noStrike" dirty="0">
                        <a:solidFill>
                          <a:srgbClr val="404040"/>
                        </a:solidFill>
                        <a:effectLst/>
                        <a:latin typeface="Calibri"/>
                      </a:endParaRPr>
                    </a:p>
                  </a:txBody>
                  <a:tcPr marL="7348" marR="7348" marT="7348" marB="0" anchor="ctr"/>
                </a:tc>
                <a:tc>
                  <a:txBody>
                    <a:bodyPr/>
                    <a:lstStyle/>
                    <a:p>
                      <a:pPr algn="ctr" rtl="0" fontAlgn="ctr"/>
                      <a:r>
                        <a:rPr lang="es-ES" sz="600" u="none" strike="noStrike">
                          <a:effectLst/>
                        </a:rPr>
                        <a:t>18,5 x 9,4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176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574,15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10,83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159</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dirty="0">
                          <a:effectLst/>
                        </a:rPr>
                        <a:t>60</a:t>
                      </a:r>
                      <a:endParaRPr lang="es-ES" sz="600" b="0" i="0" u="none" strike="noStrike" dirty="0">
                        <a:solidFill>
                          <a:srgbClr val="404040"/>
                        </a:solidFill>
                        <a:effectLst/>
                        <a:latin typeface="Calibri"/>
                      </a:endParaRPr>
                    </a:p>
                  </a:txBody>
                  <a:tcPr marL="7348" marR="7348" marT="7348" marB="0" anchor="ctr"/>
                </a:tc>
                <a:tc>
                  <a:txBody>
                    <a:bodyPr/>
                    <a:lstStyle/>
                    <a:p>
                      <a:pPr algn="ctr" rtl="0" fontAlgn="ctr"/>
                      <a:r>
                        <a:rPr lang="es-ES" sz="600" u="none" strike="noStrike">
                          <a:effectLst/>
                        </a:rPr>
                        <a:t>51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dirty="0">
                          <a:effectLst/>
                        </a:rPr>
                        <a:t>105</a:t>
                      </a:r>
                      <a:endParaRPr lang="es-ES" sz="600" b="0" i="0" u="none" strike="noStrike" dirty="0">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Lesseps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7,4 x 3,5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85,30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Putxet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7,4 x 3,5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85,30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dirty="0" err="1">
                          <a:effectLst/>
                        </a:rPr>
                        <a:t>Sant</a:t>
                      </a:r>
                      <a:r>
                        <a:rPr lang="es-ES" sz="600" u="none" strike="noStrike" dirty="0">
                          <a:effectLst/>
                        </a:rPr>
                        <a:t> </a:t>
                      </a:r>
                      <a:r>
                        <a:rPr lang="es-ES" sz="600" u="none" strike="noStrike" dirty="0" err="1">
                          <a:effectLst/>
                        </a:rPr>
                        <a:t>Gervasi</a:t>
                      </a:r>
                      <a:endParaRPr lang="es-ES" sz="600" b="0" i="0" u="none" strike="noStrike" dirty="0">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7.0 x 6,6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157,48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9,51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Tres Torres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7,0 x 6,6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150,92</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Tibidabo</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15,3 x 8,5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285,43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60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Vallvidrera</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7,3 x 6,1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46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147,64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35</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21</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Bonanova</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7,1 x 6,7</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108,27</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9,84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16</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Pedralbes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7,3 x 4,7</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114,83</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2,90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9,51</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10</a:t>
                      </a:r>
                      <a:endParaRPr lang="es-ES" sz="600" b="0" i="0" u="none" strike="noStrike">
                        <a:solidFill>
                          <a:srgbClr val="404040"/>
                        </a:solidFill>
                        <a:effectLst/>
                        <a:latin typeface="Calibri"/>
                      </a:endParaRPr>
                    </a:p>
                  </a:txBody>
                  <a:tcPr marL="7348" marR="7348" marT="7348" marB="0" anchor="ctr"/>
                </a:tc>
              </a:tr>
              <a:tr h="143755">
                <a:tc>
                  <a:txBody>
                    <a:bodyPr/>
                    <a:lstStyle/>
                    <a:p>
                      <a:pPr algn="ctr" rtl="0" fontAlgn="ctr"/>
                      <a:r>
                        <a:rPr lang="es-ES" sz="600" u="none" strike="noStrike">
                          <a:effectLst/>
                        </a:rPr>
                        <a:t>Sarrià</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14th</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Yes</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7,0 x 5,4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38</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124,67</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2,50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8,20</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14</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a:effectLst/>
                        </a:rPr>
                        <a:t> </a:t>
                      </a:r>
                      <a:endParaRPr lang="es-ES" sz="600" b="0" i="0" u="none" strike="noStrike">
                        <a:solidFill>
                          <a:srgbClr val="404040"/>
                        </a:solidFill>
                        <a:effectLst/>
                        <a:latin typeface="Calibri"/>
                      </a:endParaRPr>
                    </a:p>
                  </a:txBody>
                  <a:tcPr marL="7348" marR="7348" marT="7348" marB="0" anchor="ctr"/>
                </a:tc>
                <a:tc>
                  <a:txBody>
                    <a:bodyPr/>
                    <a:lstStyle/>
                    <a:p>
                      <a:pPr algn="ctr" rtl="0" fontAlgn="ctr"/>
                      <a:r>
                        <a:rPr lang="es-ES" sz="600" u="none" strike="noStrike" dirty="0">
                          <a:effectLst/>
                        </a:rPr>
                        <a:t> </a:t>
                      </a:r>
                      <a:endParaRPr lang="es-ES" sz="600" b="0" i="0" u="none" strike="noStrike" dirty="0">
                        <a:solidFill>
                          <a:srgbClr val="404040"/>
                        </a:solidFill>
                        <a:effectLst/>
                        <a:latin typeface="Calibri"/>
                      </a:endParaRPr>
                    </a:p>
                  </a:txBody>
                  <a:tcPr marL="7348" marR="7348" marT="7348" marB="0" anchor="ctr"/>
                </a:tc>
              </a:tr>
            </a:tbl>
          </a:graphicData>
        </a:graphic>
      </p:graphicFrame>
    </p:spTree>
    <p:extLst>
      <p:ext uri="{BB962C8B-B14F-4D97-AF65-F5344CB8AC3E}">
        <p14:creationId xmlns:p14="http://schemas.microsoft.com/office/powerpoint/2010/main" val="1236356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TotalTime>
  <Words>801</Words>
  <Application>Microsoft Office PowerPoint</Application>
  <PresentationFormat>Presentación en pantalla (4:3)</PresentationFormat>
  <Paragraphs>453</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AC HOTEL BARCELONA FÓRUM</vt:lpstr>
      <vt:lpstr>AC HOTEL BARCELONA FÓRUM Convention &amp; Events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Hotel AC Barcelona Forum - Grupos</dc:creator>
  <cp:lastModifiedBy>Hotel Ac Barcelona Forum - Dgroup</cp:lastModifiedBy>
  <cp:revision>73</cp:revision>
  <cp:lastPrinted>2016-02-24T08:21:48Z</cp:lastPrinted>
  <dcterms:created xsi:type="dcterms:W3CDTF">2016-02-19T11:18:50Z</dcterms:created>
  <dcterms:modified xsi:type="dcterms:W3CDTF">2016-07-28T09:10:52Z</dcterms:modified>
</cp:coreProperties>
</file>